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2" r:id="rId2"/>
    <p:sldId id="259" r:id="rId3"/>
    <p:sldId id="283" r:id="rId4"/>
    <p:sldId id="289" r:id="rId5"/>
    <p:sldId id="284" r:id="rId6"/>
    <p:sldId id="290" r:id="rId7"/>
    <p:sldId id="278" r:id="rId8"/>
    <p:sldId id="285" r:id="rId9"/>
    <p:sldId id="291" r:id="rId10"/>
    <p:sldId id="286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6" autoAdjust="0"/>
    <p:restoredTop sz="93067" autoAdjust="0"/>
  </p:normalViewPr>
  <p:slideViewPr>
    <p:cSldViewPr snapToGrid="0">
      <p:cViewPr varScale="1">
        <p:scale>
          <a:sx n="79" d="100"/>
          <a:sy n="79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9EF4-261A-40F5-9063-3DB909612DE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32779-E0C3-4DE7-8A0E-754C461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4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2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3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3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3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6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9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6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0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5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29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20.wmf"/><Relationship Id="rId32" Type="http://schemas.openxmlformats.org/officeDocument/2006/relationships/image" Target="../media/image23.wmf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oleObject" Target="../embeddings/oleObject15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image" Target="../media/image26.png"/><Relationship Id="rId30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31.wmf"/><Relationship Id="rId10" Type="http://schemas.openxmlformats.org/officeDocument/2006/relationships/image" Target="../media/image37.png"/><Relationship Id="rId19" Type="http://schemas.openxmlformats.org/officeDocument/2006/relationships/image" Target="../media/image33.wmf"/><Relationship Id="rId4" Type="http://schemas.openxmlformats.org/officeDocument/2006/relationships/image" Target="../media/image28.wmf"/><Relationship Id="rId9" Type="http://schemas.openxmlformats.org/officeDocument/2006/relationships/image" Target="../media/image36.png"/><Relationship Id="rId1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2.png"/><Relationship Id="rId4" Type="http://schemas.openxmlformats.org/officeDocument/2006/relationships/image" Target="../media/image38.wmf"/><Relationship Id="rId9" Type="http://schemas.openxmlformats.org/officeDocument/2006/relationships/image" Target="../media/image4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7.png"/><Relationship Id="rId4" Type="http://schemas.openxmlformats.org/officeDocument/2006/relationships/image" Target="../media/image43.wmf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937" y="500947"/>
            <a:ext cx="5785725" cy="1714289"/>
          </a:xfrm>
        </p:spPr>
        <p:txBody>
          <a:bodyPr>
            <a:normAutofit fontScale="90000"/>
          </a:bodyPr>
          <a:lstStyle/>
          <a:p>
            <a:r>
              <a:rPr lang="kk-KZ" sz="2700" b="1" dirty="0">
                <a:latin typeface="Arial" pitchFamily="34" charset="0"/>
                <a:cs typeface="Arial" pitchFamily="34" charset="0"/>
              </a:rPr>
              <a:t>ӘЛ-ФАРАБИ АТЫНДАҒЫ ҚАЗАҚ ҰЛТТЫҚ УНИВЕРСИТЕТІ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ФИЗИКА-ТЕХНИКАЛЫҚ ФАКУЛЬТЕТІ</a:t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ЖЫЛУ ФИЗИКАСЫ ЖӘНЕ ТЕХНИКАЛЫҚ ФИЗИКА КАФЕДРАСЫ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0860" y="2565017"/>
            <a:ext cx="9756841" cy="2869536"/>
          </a:xfrm>
        </p:spPr>
        <p:txBody>
          <a:bodyPr>
            <a:noAutofit/>
          </a:bodyPr>
          <a:lstStyle/>
          <a:p>
            <a:pPr algn="just"/>
            <a:r>
              <a:rPr lang="kk-KZ" sz="1800" b="1" dirty="0">
                <a:latin typeface="Arial" pitchFamily="34" charset="0"/>
                <a:cs typeface="Arial" pitchFamily="34" charset="0"/>
              </a:rPr>
              <a:t>8</a:t>
            </a:r>
            <a:r>
              <a:rPr lang="kk-KZ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kk-K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Қатты дененің қозғалмайтын осьті айналу және жазық қозғалыстары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8.1 Қатты дене қозғалысының ерекшеліктері. Дененің қозғалмайтын осьті айналуы.</a:t>
            </a: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cs typeface="Arial" pitchFamily="34" charset="0"/>
              </a:rPr>
              <a:t>8.2 Инерция моменті. Гюйгенс–Штейнер теоремасы. Дененің нүктеге салыстырмалы инерция моменті. Дене массасын жазық үлестіру</a:t>
            </a:r>
            <a:r>
              <a:rPr lang="kk-K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8.3 Қозғалмайтын осьті айналған қатты дененің кинетикалық энергиясы. Жазық қозғалыстағы дененің кинетикалық энергиясы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082" y="189064"/>
            <a:ext cx="1142827" cy="116902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A00186-77EF-47F6-A8A3-6B99D7BB1FAD}"/>
              </a:ext>
            </a:extLst>
          </p:cNvPr>
          <p:cNvSpPr txBox="1"/>
          <p:nvPr/>
        </p:nvSpPr>
        <p:spPr>
          <a:xfrm>
            <a:off x="7103981" y="5516960"/>
            <a:ext cx="4071436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Arial" pitchFamily="34" charset="0"/>
                <a:cs typeface="Arial" pitchFamily="34" charset="0"/>
              </a:rPr>
              <a:t>Дәріскер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: Исатаев М.С.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1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Группа 1"/>
          <p:cNvGrpSpPr>
            <a:grpSpLocks/>
          </p:cNvGrpSpPr>
          <p:nvPr/>
        </p:nvGrpSpPr>
        <p:grpSpPr bwMode="auto">
          <a:xfrm>
            <a:off x="751680" y="1074953"/>
            <a:ext cx="5130705" cy="1588113"/>
            <a:chOff x="1088" y="744"/>
            <a:chExt cx="6521" cy="2265"/>
          </a:xfrm>
        </p:grpSpPr>
        <p:grpSp>
          <p:nvGrpSpPr>
            <p:cNvPr id="12" name="Group 92"/>
            <p:cNvGrpSpPr>
              <a:grpSpLocks/>
            </p:cNvGrpSpPr>
            <p:nvPr/>
          </p:nvGrpSpPr>
          <p:grpSpPr bwMode="auto">
            <a:xfrm>
              <a:off x="3679" y="795"/>
              <a:ext cx="1770" cy="2154"/>
              <a:chOff x="4950" y="780"/>
              <a:chExt cx="1770" cy="2154"/>
            </a:xfrm>
          </p:grpSpPr>
          <p:sp>
            <p:nvSpPr>
              <p:cNvPr id="72" name="AutoShape 93"/>
              <p:cNvSpPr>
                <a:spLocks noChangeArrowheads="1"/>
              </p:cNvSpPr>
              <p:nvPr/>
            </p:nvSpPr>
            <p:spPr bwMode="auto">
              <a:xfrm>
                <a:off x="5481" y="1100"/>
                <a:ext cx="720" cy="1474"/>
              </a:xfrm>
              <a:prstGeom prst="can">
                <a:avLst>
                  <a:gd name="adj" fmla="val 3980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94"/>
              <p:cNvSpPr>
                <a:spLocks/>
              </p:cNvSpPr>
              <p:nvPr/>
            </p:nvSpPr>
            <p:spPr bwMode="auto">
              <a:xfrm>
                <a:off x="5835" y="780"/>
                <a:ext cx="1" cy="435"/>
              </a:xfrm>
              <a:custGeom>
                <a:avLst/>
                <a:gdLst>
                  <a:gd name="T0" fmla="*/ 0 w 1"/>
                  <a:gd name="T1" fmla="*/ 0 h 435"/>
                  <a:gd name="T2" fmla="*/ 0 w 1"/>
                  <a:gd name="T3" fmla="*/ 435 h 4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35">
                    <a:moveTo>
                      <a:pt x="0" y="0"/>
                    </a:moveTo>
                    <a:lnTo>
                      <a:pt x="0" y="4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95"/>
              <p:cNvSpPr>
                <a:spLocks/>
              </p:cNvSpPr>
              <p:nvPr/>
            </p:nvSpPr>
            <p:spPr bwMode="auto">
              <a:xfrm>
                <a:off x="5841" y="2559"/>
                <a:ext cx="1" cy="375"/>
              </a:xfrm>
              <a:custGeom>
                <a:avLst/>
                <a:gdLst>
                  <a:gd name="T0" fmla="*/ 0 w 1"/>
                  <a:gd name="T1" fmla="*/ 0 h 375"/>
                  <a:gd name="T2" fmla="*/ 0 w 1"/>
                  <a:gd name="T3" fmla="*/ 375 h 37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75">
                    <a:moveTo>
                      <a:pt x="0" y="0"/>
                    </a:moveTo>
                    <a:lnTo>
                      <a:pt x="0" y="37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96"/>
              <p:cNvSpPr>
                <a:spLocks/>
              </p:cNvSpPr>
              <p:nvPr/>
            </p:nvSpPr>
            <p:spPr bwMode="auto">
              <a:xfrm>
                <a:off x="6200" y="1824"/>
                <a:ext cx="520" cy="6"/>
              </a:xfrm>
              <a:custGeom>
                <a:avLst/>
                <a:gdLst>
                  <a:gd name="T0" fmla="*/ 0 w 520"/>
                  <a:gd name="T1" fmla="*/ 0 h 6"/>
                  <a:gd name="T2" fmla="*/ 520 w 520"/>
                  <a:gd name="T3" fmla="*/ 6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0" h="6">
                    <a:moveTo>
                      <a:pt x="0" y="0"/>
                    </a:moveTo>
                    <a:lnTo>
                      <a:pt x="520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97"/>
              <p:cNvSpPr>
                <a:spLocks/>
              </p:cNvSpPr>
              <p:nvPr/>
            </p:nvSpPr>
            <p:spPr bwMode="auto">
              <a:xfrm>
                <a:off x="4950" y="1825"/>
                <a:ext cx="545" cy="5"/>
              </a:xfrm>
              <a:custGeom>
                <a:avLst/>
                <a:gdLst>
                  <a:gd name="T0" fmla="*/ 0 w 545"/>
                  <a:gd name="T1" fmla="*/ 5 h 5"/>
                  <a:gd name="T2" fmla="*/ 545 w 545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45" h="5">
                    <a:moveTo>
                      <a:pt x="0" y="5"/>
                    </a:moveTo>
                    <a:lnTo>
                      <a:pt x="5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98"/>
              <p:cNvSpPr>
                <a:spLocks/>
              </p:cNvSpPr>
              <p:nvPr/>
            </p:nvSpPr>
            <p:spPr bwMode="auto">
              <a:xfrm>
                <a:off x="5480" y="1825"/>
                <a:ext cx="715" cy="5"/>
              </a:xfrm>
              <a:custGeom>
                <a:avLst/>
                <a:gdLst>
                  <a:gd name="T0" fmla="*/ 0 w 715"/>
                  <a:gd name="T1" fmla="*/ 0 h 5"/>
                  <a:gd name="T2" fmla="*/ 715 w 715"/>
                  <a:gd name="T3" fmla="*/ 5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5" h="5">
                    <a:moveTo>
                      <a:pt x="0" y="0"/>
                    </a:moveTo>
                    <a:lnTo>
                      <a:pt x="715" y="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99"/>
              <p:cNvSpPr>
                <a:spLocks/>
              </p:cNvSpPr>
              <p:nvPr/>
            </p:nvSpPr>
            <p:spPr bwMode="auto">
              <a:xfrm>
                <a:off x="5835" y="1134"/>
                <a:ext cx="1" cy="1431"/>
              </a:xfrm>
              <a:custGeom>
                <a:avLst/>
                <a:gdLst>
                  <a:gd name="T0" fmla="*/ 0 w 1"/>
                  <a:gd name="T1" fmla="*/ 0 h 1431"/>
                  <a:gd name="T2" fmla="*/ 0 w 1"/>
                  <a:gd name="T3" fmla="*/ 1431 h 14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431">
                    <a:moveTo>
                      <a:pt x="0" y="0"/>
                    </a:moveTo>
                    <a:lnTo>
                      <a:pt x="0" y="14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100"/>
              <p:cNvSpPr>
                <a:spLocks/>
              </p:cNvSpPr>
              <p:nvPr/>
            </p:nvSpPr>
            <p:spPr bwMode="auto">
              <a:xfrm>
                <a:off x="5460" y="1665"/>
                <a:ext cx="705" cy="405"/>
              </a:xfrm>
              <a:custGeom>
                <a:avLst/>
                <a:gdLst>
                  <a:gd name="T0" fmla="*/ 705 w 705"/>
                  <a:gd name="T1" fmla="*/ 0 h 405"/>
                  <a:gd name="T2" fmla="*/ 0 w 705"/>
                  <a:gd name="T3" fmla="*/ 405 h 4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05" h="405">
                    <a:moveTo>
                      <a:pt x="705" y="0"/>
                    </a:moveTo>
                    <a:lnTo>
                      <a:pt x="0" y="40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101"/>
              <p:cNvSpPr>
                <a:spLocks/>
              </p:cNvSpPr>
              <p:nvPr/>
            </p:nvSpPr>
            <p:spPr bwMode="auto">
              <a:xfrm>
                <a:off x="6195" y="1395"/>
                <a:ext cx="405" cy="240"/>
              </a:xfrm>
              <a:custGeom>
                <a:avLst/>
                <a:gdLst>
                  <a:gd name="T0" fmla="*/ 405 w 405"/>
                  <a:gd name="T1" fmla="*/ 0 h 240"/>
                  <a:gd name="T2" fmla="*/ 0 w 405"/>
                  <a:gd name="T3" fmla="*/ 240 h 2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5" h="240">
                    <a:moveTo>
                      <a:pt x="405" y="0"/>
                    </a:moveTo>
                    <a:lnTo>
                      <a:pt x="0" y="2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102"/>
              <p:cNvSpPr>
                <a:spLocks/>
              </p:cNvSpPr>
              <p:nvPr/>
            </p:nvSpPr>
            <p:spPr bwMode="auto">
              <a:xfrm>
                <a:off x="5091" y="2034"/>
                <a:ext cx="405" cy="240"/>
              </a:xfrm>
              <a:custGeom>
                <a:avLst/>
                <a:gdLst>
                  <a:gd name="T0" fmla="*/ 405 w 405"/>
                  <a:gd name="T1" fmla="*/ 0 h 240"/>
                  <a:gd name="T2" fmla="*/ 0 w 405"/>
                  <a:gd name="T3" fmla="*/ 240 h 2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5" h="240">
                    <a:moveTo>
                      <a:pt x="405" y="0"/>
                    </a:moveTo>
                    <a:lnTo>
                      <a:pt x="0" y="2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" name="Freeform 103"/>
            <p:cNvSpPr>
              <a:spLocks/>
            </p:cNvSpPr>
            <p:nvPr/>
          </p:nvSpPr>
          <p:spPr bwMode="auto">
            <a:xfrm>
              <a:off x="6604" y="894"/>
              <a:ext cx="1" cy="435"/>
            </a:xfrm>
            <a:custGeom>
              <a:avLst/>
              <a:gdLst>
                <a:gd name="T0" fmla="*/ 0 w 1"/>
                <a:gd name="T1" fmla="*/ 0 h 435"/>
                <a:gd name="T2" fmla="*/ 0 w 1"/>
                <a:gd name="T3" fmla="*/ 435 h 4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35">
                  <a:moveTo>
                    <a:pt x="0" y="0"/>
                  </a:moveTo>
                  <a:lnTo>
                    <a:pt x="0" y="43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04"/>
            <p:cNvSpPr>
              <a:spLocks/>
            </p:cNvSpPr>
            <p:nvPr/>
          </p:nvSpPr>
          <p:spPr bwMode="auto">
            <a:xfrm>
              <a:off x="6605" y="2409"/>
              <a:ext cx="1" cy="375"/>
            </a:xfrm>
            <a:custGeom>
              <a:avLst/>
              <a:gdLst>
                <a:gd name="T0" fmla="*/ 0 w 1"/>
                <a:gd name="T1" fmla="*/ 0 h 375"/>
                <a:gd name="T2" fmla="*/ 0 w 1"/>
                <a:gd name="T3" fmla="*/ 375 h 3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75">
                  <a:moveTo>
                    <a:pt x="0" y="0"/>
                  </a:moveTo>
                  <a:lnTo>
                    <a:pt x="0" y="37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05"/>
            <p:cNvSpPr>
              <a:spLocks/>
            </p:cNvSpPr>
            <p:nvPr/>
          </p:nvSpPr>
          <p:spPr bwMode="auto">
            <a:xfrm>
              <a:off x="7093" y="1845"/>
              <a:ext cx="411" cy="1"/>
            </a:xfrm>
            <a:custGeom>
              <a:avLst/>
              <a:gdLst>
                <a:gd name="T0" fmla="*/ 0 w 411"/>
                <a:gd name="T1" fmla="*/ 0 h 1"/>
                <a:gd name="T2" fmla="*/ 411 w 4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1" h="1">
                  <a:moveTo>
                    <a:pt x="0" y="0"/>
                  </a:moveTo>
                  <a:lnTo>
                    <a:pt x="4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06"/>
            <p:cNvSpPr>
              <a:spLocks/>
            </p:cNvSpPr>
            <p:nvPr/>
          </p:nvSpPr>
          <p:spPr bwMode="auto">
            <a:xfrm>
              <a:off x="5719" y="1845"/>
              <a:ext cx="369" cy="1"/>
            </a:xfrm>
            <a:custGeom>
              <a:avLst/>
              <a:gdLst>
                <a:gd name="T0" fmla="*/ 0 w 369"/>
                <a:gd name="T1" fmla="*/ 0 h 1"/>
                <a:gd name="T2" fmla="*/ 369 w 36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9" h="1">
                  <a:moveTo>
                    <a:pt x="0" y="0"/>
                  </a:moveTo>
                  <a:lnTo>
                    <a:pt x="36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auto">
            <a:xfrm>
              <a:off x="6088" y="1845"/>
              <a:ext cx="1020" cy="1"/>
            </a:xfrm>
            <a:custGeom>
              <a:avLst/>
              <a:gdLst>
                <a:gd name="T0" fmla="*/ 0 w 1020"/>
                <a:gd name="T1" fmla="*/ 0 h 1"/>
                <a:gd name="T2" fmla="*/ 1020 w 102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0" h="1">
                  <a:moveTo>
                    <a:pt x="0" y="0"/>
                  </a:moveTo>
                  <a:lnTo>
                    <a:pt x="102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08"/>
            <p:cNvSpPr>
              <a:spLocks/>
            </p:cNvSpPr>
            <p:nvPr/>
          </p:nvSpPr>
          <p:spPr bwMode="auto">
            <a:xfrm>
              <a:off x="6604" y="1149"/>
              <a:ext cx="1" cy="1431"/>
            </a:xfrm>
            <a:custGeom>
              <a:avLst/>
              <a:gdLst>
                <a:gd name="T0" fmla="*/ 0 w 1"/>
                <a:gd name="T1" fmla="*/ 0 h 1431"/>
                <a:gd name="T2" fmla="*/ 0 w 1"/>
                <a:gd name="T3" fmla="*/ 1431 h 14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431">
                  <a:moveTo>
                    <a:pt x="0" y="0"/>
                  </a:moveTo>
                  <a:lnTo>
                    <a:pt x="0" y="14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auto">
            <a:xfrm>
              <a:off x="6193" y="1590"/>
              <a:ext cx="840" cy="510"/>
            </a:xfrm>
            <a:custGeom>
              <a:avLst/>
              <a:gdLst>
                <a:gd name="T0" fmla="*/ 840 w 840"/>
                <a:gd name="T1" fmla="*/ 0 h 510"/>
                <a:gd name="T2" fmla="*/ 0 w 840"/>
                <a:gd name="T3" fmla="*/ 510 h 5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40" h="510">
                  <a:moveTo>
                    <a:pt x="840" y="0"/>
                  </a:moveTo>
                  <a:lnTo>
                    <a:pt x="0" y="5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auto">
            <a:xfrm>
              <a:off x="7018" y="1329"/>
              <a:ext cx="426" cy="261"/>
            </a:xfrm>
            <a:custGeom>
              <a:avLst/>
              <a:gdLst>
                <a:gd name="T0" fmla="*/ 426 w 426"/>
                <a:gd name="T1" fmla="*/ 0 h 261"/>
                <a:gd name="T2" fmla="*/ 0 w 426"/>
                <a:gd name="T3" fmla="*/ 261 h 2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6" h="261">
                  <a:moveTo>
                    <a:pt x="426" y="0"/>
                  </a:moveTo>
                  <a:lnTo>
                    <a:pt x="0" y="26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auto">
            <a:xfrm>
              <a:off x="5779" y="2094"/>
              <a:ext cx="405" cy="240"/>
            </a:xfrm>
            <a:custGeom>
              <a:avLst/>
              <a:gdLst>
                <a:gd name="T0" fmla="*/ 405 w 405"/>
                <a:gd name="T1" fmla="*/ 0 h 240"/>
                <a:gd name="T2" fmla="*/ 0 w 405"/>
                <a:gd name="T3" fmla="*/ 240 h 2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5" h="240">
                  <a:moveTo>
                    <a:pt x="405" y="0"/>
                  </a:moveTo>
                  <a:lnTo>
                    <a:pt x="0" y="24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112"/>
            <p:cNvSpPr>
              <a:spLocks noChangeArrowheads="1"/>
            </p:cNvSpPr>
            <p:nvPr/>
          </p:nvSpPr>
          <p:spPr bwMode="auto">
            <a:xfrm>
              <a:off x="6094" y="1329"/>
              <a:ext cx="1020" cy="102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Text Box 113"/>
            <p:cNvSpPr txBox="1">
              <a:spLocks noChangeArrowheads="1"/>
            </p:cNvSpPr>
            <p:nvPr/>
          </p:nvSpPr>
          <p:spPr bwMode="auto">
            <a:xfrm>
              <a:off x="4296" y="744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Text Box 114"/>
            <p:cNvSpPr txBox="1">
              <a:spLocks noChangeArrowheads="1"/>
            </p:cNvSpPr>
            <p:nvPr/>
          </p:nvSpPr>
          <p:spPr bwMode="auto">
            <a:xfrm>
              <a:off x="6336" y="834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Text Box 115"/>
            <p:cNvSpPr txBox="1">
              <a:spLocks noChangeArrowheads="1"/>
            </p:cNvSpPr>
            <p:nvPr/>
          </p:nvSpPr>
          <p:spPr bwMode="auto">
            <a:xfrm>
              <a:off x="4311" y="2769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Text Box 116"/>
            <p:cNvSpPr txBox="1">
              <a:spLocks noChangeArrowheads="1"/>
            </p:cNvSpPr>
            <p:nvPr/>
          </p:nvSpPr>
          <p:spPr bwMode="auto">
            <a:xfrm>
              <a:off x="6351" y="2694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Text Box 117"/>
            <p:cNvSpPr txBox="1">
              <a:spLocks noChangeArrowheads="1"/>
            </p:cNvSpPr>
            <p:nvPr/>
          </p:nvSpPr>
          <p:spPr bwMode="auto">
            <a:xfrm>
              <a:off x="3589" y="2184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Text Box 118"/>
            <p:cNvSpPr txBox="1">
              <a:spLocks noChangeArrowheads="1"/>
            </p:cNvSpPr>
            <p:nvPr/>
          </p:nvSpPr>
          <p:spPr bwMode="auto">
            <a:xfrm>
              <a:off x="5196" y="1149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Text Box 119"/>
            <p:cNvSpPr txBox="1">
              <a:spLocks noChangeArrowheads="1"/>
            </p:cNvSpPr>
            <p:nvPr/>
          </p:nvSpPr>
          <p:spPr bwMode="auto">
            <a:xfrm>
              <a:off x="5554" y="2229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Text Box 120"/>
            <p:cNvSpPr txBox="1">
              <a:spLocks noChangeArrowheads="1"/>
            </p:cNvSpPr>
            <p:nvPr/>
          </p:nvSpPr>
          <p:spPr bwMode="auto">
            <a:xfrm>
              <a:off x="7236" y="1044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121"/>
            <p:cNvSpPr txBox="1">
              <a:spLocks noChangeArrowheads="1"/>
            </p:cNvSpPr>
            <p:nvPr/>
          </p:nvSpPr>
          <p:spPr bwMode="auto">
            <a:xfrm>
              <a:off x="3636" y="1584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122"/>
            <p:cNvSpPr txBox="1">
              <a:spLocks noChangeArrowheads="1"/>
            </p:cNvSpPr>
            <p:nvPr/>
          </p:nvSpPr>
          <p:spPr bwMode="auto">
            <a:xfrm>
              <a:off x="5211" y="1839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123"/>
            <p:cNvSpPr txBox="1">
              <a:spLocks noChangeArrowheads="1"/>
            </p:cNvSpPr>
            <p:nvPr/>
          </p:nvSpPr>
          <p:spPr bwMode="auto">
            <a:xfrm>
              <a:off x="5616" y="1584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124"/>
            <p:cNvSpPr txBox="1">
              <a:spLocks noChangeArrowheads="1"/>
            </p:cNvSpPr>
            <p:nvPr/>
          </p:nvSpPr>
          <p:spPr bwMode="auto">
            <a:xfrm>
              <a:off x="7326" y="1884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125"/>
            <p:cNvSpPr txBox="1">
              <a:spLocks noChangeArrowheads="1"/>
            </p:cNvSpPr>
            <p:nvPr/>
          </p:nvSpPr>
          <p:spPr bwMode="auto">
            <a:xfrm>
              <a:off x="4527" y="1704"/>
              <a:ext cx="18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43" name="Text Box 126"/>
            <p:cNvSpPr txBox="1">
              <a:spLocks noChangeArrowheads="1"/>
            </p:cNvSpPr>
            <p:nvPr/>
          </p:nvSpPr>
          <p:spPr bwMode="auto">
            <a:xfrm>
              <a:off x="6574" y="1704"/>
              <a:ext cx="18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auto">
            <a:xfrm>
              <a:off x="2297" y="850"/>
              <a:ext cx="3" cy="1919"/>
            </a:xfrm>
            <a:custGeom>
              <a:avLst/>
              <a:gdLst>
                <a:gd name="T0" fmla="*/ 3 w 3"/>
                <a:gd name="T1" fmla="*/ 0 h 1919"/>
                <a:gd name="T2" fmla="*/ 0 w 3"/>
                <a:gd name="T3" fmla="*/ 1919 h 19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919">
                  <a:moveTo>
                    <a:pt x="3" y="0"/>
                  </a:moveTo>
                  <a:lnTo>
                    <a:pt x="0" y="19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auto">
            <a:xfrm>
              <a:off x="1560" y="1185"/>
              <a:ext cx="1380" cy="1380"/>
            </a:xfrm>
            <a:custGeom>
              <a:avLst/>
              <a:gdLst>
                <a:gd name="T0" fmla="*/ 0 w 1380"/>
                <a:gd name="T1" fmla="*/ 1380 h 1380"/>
                <a:gd name="T2" fmla="*/ 1380 w 1380"/>
                <a:gd name="T3" fmla="*/ 0 h 13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80" h="1380">
                  <a:moveTo>
                    <a:pt x="0" y="1380"/>
                  </a:moveTo>
                  <a:lnTo>
                    <a:pt x="138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auto">
            <a:xfrm>
              <a:off x="1500" y="1840"/>
              <a:ext cx="1570" cy="1"/>
            </a:xfrm>
            <a:custGeom>
              <a:avLst/>
              <a:gdLst>
                <a:gd name="T0" fmla="*/ 0 w 1570"/>
                <a:gd name="T1" fmla="*/ 0 h 1"/>
                <a:gd name="T2" fmla="*/ 1570 w 157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70" h="1">
                  <a:moveTo>
                    <a:pt x="0" y="0"/>
                  </a:moveTo>
                  <a:lnTo>
                    <a:pt x="157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130"/>
            <p:cNvSpPr>
              <a:spLocks noChangeArrowheads="1"/>
            </p:cNvSpPr>
            <p:nvPr/>
          </p:nvSpPr>
          <p:spPr bwMode="auto">
            <a:xfrm>
              <a:off x="1313" y="1946"/>
              <a:ext cx="1549" cy="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auto">
            <a:xfrm>
              <a:off x="1313" y="1530"/>
              <a:ext cx="324" cy="416"/>
            </a:xfrm>
            <a:custGeom>
              <a:avLst/>
              <a:gdLst>
                <a:gd name="T0" fmla="*/ 0 w 414"/>
                <a:gd name="T1" fmla="*/ 416 h 429"/>
                <a:gd name="T2" fmla="*/ 324 w 414"/>
                <a:gd name="T3" fmla="*/ 0 h 4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4" h="429">
                  <a:moveTo>
                    <a:pt x="0" y="429"/>
                  </a:moveTo>
                  <a:lnTo>
                    <a:pt x="41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auto">
            <a:xfrm>
              <a:off x="2850" y="1545"/>
              <a:ext cx="335" cy="415"/>
            </a:xfrm>
            <a:custGeom>
              <a:avLst/>
              <a:gdLst>
                <a:gd name="T0" fmla="*/ 0 w 429"/>
                <a:gd name="T1" fmla="*/ 415 h 429"/>
                <a:gd name="T2" fmla="*/ 335 w 429"/>
                <a:gd name="T3" fmla="*/ 0 h 4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9" h="429">
                  <a:moveTo>
                    <a:pt x="0" y="429"/>
                  </a:moveTo>
                  <a:lnTo>
                    <a:pt x="42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133"/>
            <p:cNvSpPr>
              <a:spLocks/>
            </p:cNvSpPr>
            <p:nvPr/>
          </p:nvSpPr>
          <p:spPr bwMode="auto">
            <a:xfrm>
              <a:off x="1641" y="1539"/>
              <a:ext cx="1544" cy="6"/>
            </a:xfrm>
            <a:custGeom>
              <a:avLst/>
              <a:gdLst>
                <a:gd name="T0" fmla="*/ 0 w 1974"/>
                <a:gd name="T1" fmla="*/ 0 h 6"/>
                <a:gd name="T2" fmla="*/ 1544 w 1974"/>
                <a:gd name="T3" fmla="*/ 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74" h="6">
                  <a:moveTo>
                    <a:pt x="0" y="0"/>
                  </a:moveTo>
                  <a:lnTo>
                    <a:pt x="1974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134"/>
            <p:cNvSpPr>
              <a:spLocks/>
            </p:cNvSpPr>
            <p:nvPr/>
          </p:nvSpPr>
          <p:spPr bwMode="auto">
            <a:xfrm>
              <a:off x="3181" y="1550"/>
              <a:ext cx="4" cy="256"/>
            </a:xfrm>
            <a:custGeom>
              <a:avLst/>
              <a:gdLst>
                <a:gd name="T0" fmla="*/ 0 w 6"/>
                <a:gd name="T1" fmla="*/ 0 h 264"/>
                <a:gd name="T2" fmla="*/ 4 w 6"/>
                <a:gd name="T3" fmla="*/ 256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64">
                  <a:moveTo>
                    <a:pt x="0" y="0"/>
                  </a:moveTo>
                  <a:lnTo>
                    <a:pt x="6" y="26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35"/>
            <p:cNvSpPr>
              <a:spLocks/>
            </p:cNvSpPr>
            <p:nvPr/>
          </p:nvSpPr>
          <p:spPr bwMode="auto">
            <a:xfrm>
              <a:off x="2867" y="1806"/>
              <a:ext cx="318" cy="369"/>
            </a:xfrm>
            <a:custGeom>
              <a:avLst/>
              <a:gdLst>
                <a:gd name="T0" fmla="*/ 318 w 318"/>
                <a:gd name="T1" fmla="*/ 0 h 369"/>
                <a:gd name="T2" fmla="*/ 0 w 318"/>
                <a:gd name="T3" fmla="*/ 369 h 3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8" h="369">
                  <a:moveTo>
                    <a:pt x="318" y="0"/>
                  </a:moveTo>
                  <a:lnTo>
                    <a:pt x="0" y="3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36"/>
            <p:cNvSpPr>
              <a:spLocks/>
            </p:cNvSpPr>
            <p:nvPr/>
          </p:nvSpPr>
          <p:spPr bwMode="auto">
            <a:xfrm>
              <a:off x="1637" y="1539"/>
              <a:ext cx="4" cy="256"/>
            </a:xfrm>
            <a:custGeom>
              <a:avLst/>
              <a:gdLst>
                <a:gd name="T0" fmla="*/ 0 w 6"/>
                <a:gd name="T1" fmla="*/ 0 h 264"/>
                <a:gd name="T2" fmla="*/ 4 w 6"/>
                <a:gd name="T3" fmla="*/ 256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64">
                  <a:moveTo>
                    <a:pt x="0" y="0"/>
                  </a:moveTo>
                  <a:lnTo>
                    <a:pt x="6" y="26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37"/>
            <p:cNvSpPr>
              <a:spLocks/>
            </p:cNvSpPr>
            <p:nvPr/>
          </p:nvSpPr>
          <p:spPr bwMode="auto">
            <a:xfrm>
              <a:off x="1325" y="1757"/>
              <a:ext cx="328" cy="393"/>
            </a:xfrm>
            <a:custGeom>
              <a:avLst/>
              <a:gdLst>
                <a:gd name="T0" fmla="*/ 328 w 420"/>
                <a:gd name="T1" fmla="*/ 0 h 405"/>
                <a:gd name="T2" fmla="*/ 0 w 420"/>
                <a:gd name="T3" fmla="*/ 393 h 4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0" h="405">
                  <a:moveTo>
                    <a:pt x="420" y="0"/>
                  </a:moveTo>
                  <a:lnTo>
                    <a:pt x="0" y="4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38"/>
            <p:cNvSpPr>
              <a:spLocks/>
            </p:cNvSpPr>
            <p:nvPr/>
          </p:nvSpPr>
          <p:spPr bwMode="auto">
            <a:xfrm>
              <a:off x="1646" y="1786"/>
              <a:ext cx="1544" cy="6"/>
            </a:xfrm>
            <a:custGeom>
              <a:avLst/>
              <a:gdLst>
                <a:gd name="T0" fmla="*/ 0 w 1974"/>
                <a:gd name="T1" fmla="*/ 0 h 6"/>
                <a:gd name="T2" fmla="*/ 1544 w 1974"/>
                <a:gd name="T3" fmla="*/ 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74" h="6">
                  <a:moveTo>
                    <a:pt x="0" y="0"/>
                  </a:moveTo>
                  <a:lnTo>
                    <a:pt x="1974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39"/>
            <p:cNvSpPr>
              <a:spLocks/>
            </p:cNvSpPr>
            <p:nvPr/>
          </p:nvSpPr>
          <p:spPr bwMode="auto">
            <a:xfrm>
              <a:off x="3083" y="1845"/>
              <a:ext cx="420" cy="1"/>
            </a:xfrm>
            <a:custGeom>
              <a:avLst/>
              <a:gdLst>
                <a:gd name="T0" fmla="*/ 0 w 420"/>
                <a:gd name="T1" fmla="*/ 0 h 1"/>
                <a:gd name="T2" fmla="*/ 420 w 42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0" h="1">
                  <a:moveTo>
                    <a:pt x="0" y="0"/>
                  </a:moveTo>
                  <a:lnTo>
                    <a:pt x="42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40"/>
            <p:cNvSpPr>
              <a:spLocks/>
            </p:cNvSpPr>
            <p:nvPr/>
          </p:nvSpPr>
          <p:spPr bwMode="auto">
            <a:xfrm>
              <a:off x="1125" y="1845"/>
              <a:ext cx="345" cy="1"/>
            </a:xfrm>
            <a:custGeom>
              <a:avLst/>
              <a:gdLst>
                <a:gd name="T0" fmla="*/ 0 w 345"/>
                <a:gd name="T1" fmla="*/ 0 h 1"/>
                <a:gd name="T2" fmla="*/ 345 w 34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5" h="1">
                  <a:moveTo>
                    <a:pt x="0" y="0"/>
                  </a:moveTo>
                  <a:lnTo>
                    <a:pt x="3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Text Box 141"/>
            <p:cNvSpPr txBox="1">
              <a:spLocks noChangeArrowheads="1"/>
            </p:cNvSpPr>
            <p:nvPr/>
          </p:nvSpPr>
          <p:spPr bwMode="auto">
            <a:xfrm>
              <a:off x="2016" y="789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Text Box 142"/>
            <p:cNvSpPr txBox="1">
              <a:spLocks noChangeArrowheads="1"/>
            </p:cNvSpPr>
            <p:nvPr/>
          </p:nvSpPr>
          <p:spPr bwMode="auto">
            <a:xfrm>
              <a:off x="2061" y="2694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Text Box 143"/>
            <p:cNvSpPr txBox="1">
              <a:spLocks noChangeArrowheads="1"/>
            </p:cNvSpPr>
            <p:nvPr/>
          </p:nvSpPr>
          <p:spPr bwMode="auto">
            <a:xfrm>
              <a:off x="1298" y="2349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Text Box 144"/>
            <p:cNvSpPr txBox="1">
              <a:spLocks noChangeArrowheads="1"/>
            </p:cNvSpPr>
            <p:nvPr/>
          </p:nvSpPr>
          <p:spPr bwMode="auto">
            <a:xfrm>
              <a:off x="2693" y="954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Text Box 145"/>
            <p:cNvSpPr txBox="1">
              <a:spLocks noChangeArrowheads="1"/>
            </p:cNvSpPr>
            <p:nvPr/>
          </p:nvSpPr>
          <p:spPr bwMode="auto">
            <a:xfrm>
              <a:off x="1088" y="1599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Text Box 146"/>
            <p:cNvSpPr txBox="1">
              <a:spLocks noChangeArrowheads="1"/>
            </p:cNvSpPr>
            <p:nvPr/>
          </p:nvSpPr>
          <p:spPr bwMode="auto">
            <a:xfrm>
              <a:off x="3293" y="1854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</a:t>
              </a:r>
              <a:r>
                <a:rPr kumimoji="0" lang="ru-RU" altLang="ru-RU" sz="10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Text Box 147"/>
            <p:cNvSpPr txBox="1">
              <a:spLocks noChangeArrowheads="1"/>
            </p:cNvSpPr>
            <p:nvPr/>
          </p:nvSpPr>
          <p:spPr bwMode="auto">
            <a:xfrm>
              <a:off x="2256" y="1704"/>
              <a:ext cx="18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65" name="Text Box 148"/>
            <p:cNvSpPr txBox="1">
              <a:spLocks noChangeArrowheads="1"/>
            </p:cNvSpPr>
            <p:nvPr/>
          </p:nvSpPr>
          <p:spPr bwMode="auto">
            <a:xfrm>
              <a:off x="3029" y="1704"/>
              <a:ext cx="18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66" name="Text Box 149"/>
            <p:cNvSpPr txBox="1">
              <a:spLocks noChangeArrowheads="1"/>
            </p:cNvSpPr>
            <p:nvPr/>
          </p:nvSpPr>
          <p:spPr bwMode="auto">
            <a:xfrm>
              <a:off x="1446" y="1704"/>
              <a:ext cx="18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67" name="Text Box 150"/>
            <p:cNvSpPr txBox="1">
              <a:spLocks noChangeArrowheads="1"/>
            </p:cNvSpPr>
            <p:nvPr/>
          </p:nvSpPr>
          <p:spPr bwMode="auto">
            <a:xfrm>
              <a:off x="2426" y="1524"/>
              <a:ext cx="14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68" name="Text Box 151"/>
            <p:cNvSpPr txBox="1">
              <a:spLocks noChangeArrowheads="1"/>
            </p:cNvSpPr>
            <p:nvPr/>
          </p:nvSpPr>
          <p:spPr bwMode="auto">
            <a:xfrm>
              <a:off x="2039" y="1909"/>
              <a:ext cx="11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70" name="Text Box 153"/>
            <p:cNvSpPr txBox="1">
              <a:spLocks noChangeArrowheads="1"/>
            </p:cNvSpPr>
            <p:nvPr/>
          </p:nvSpPr>
          <p:spPr bwMode="auto">
            <a:xfrm>
              <a:off x="2261" y="1534"/>
              <a:ext cx="14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71" name="Text Box 154"/>
            <p:cNvSpPr txBox="1">
              <a:spLocks noChangeArrowheads="1"/>
            </p:cNvSpPr>
            <p:nvPr/>
          </p:nvSpPr>
          <p:spPr bwMode="auto">
            <a:xfrm>
              <a:off x="2261" y="1924"/>
              <a:ext cx="14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2" y="3283699"/>
            <a:ext cx="4129711" cy="3097283"/>
          </a:xfrm>
          <a:prstGeom prst="rect">
            <a:avLst/>
          </a:prstGeom>
        </p:spPr>
      </p:pic>
      <p:sp>
        <p:nvSpPr>
          <p:cNvPr id="83" name="Text Box 152">
            <a:extLst>
              <a:ext uri="{FF2B5EF4-FFF2-40B4-BE49-F238E27FC236}">
                <a16:creationId xmlns="" xmlns:a16="http://schemas.microsoft.com/office/drawing/2014/main" id="{6A015C89-9325-4BF1-B7E7-9D9BF1EDB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362" y="2872491"/>
            <a:ext cx="1283070" cy="25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8.3 - сурет</a:t>
            </a:r>
            <a:endParaRPr kumimoji="0" lang="kk-KZ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6923" y="6534255"/>
            <a:ext cx="846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sciteclibrary.ru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FC82E5-3593-420A-A65B-F54B64FBA603}"/>
              </a:ext>
            </a:extLst>
          </p:cNvPr>
          <p:cNvSpPr txBox="1"/>
          <p:nvPr/>
        </p:nvSpPr>
        <p:spPr>
          <a:xfrm>
            <a:off x="2629523" y="526280"/>
            <a:ext cx="6932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Әдебиет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="" xmlns:a16="http://schemas.microsoft.com/office/drawing/2014/main" id="{3A806FF9-3CC1-432F-AA7D-B95AF5FF1411}"/>
              </a:ext>
            </a:extLst>
          </p:cNvPr>
          <p:cNvSpPr txBox="1"/>
          <p:nvPr/>
        </p:nvSpPr>
        <p:spPr>
          <a:xfrm>
            <a:off x="251776" y="1028425"/>
            <a:ext cx="11688447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Ақылбаев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Ж.С., Гладков В.Е., Ильина Л.Ф.,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Тұрмұхамбетов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А.Ж. Механика. – Астана: Фолиант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баспасы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2011.- 360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Механика. Основные законы. 12- е изд. – М.: БИНОМ. Лаборатория Знаний, 2014. –309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Задачи по общей физике. 8-е изд. – М.: БИНОМ Лаборатория знаний, 2007. – 431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С.И.,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Асқарова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Ә.С.,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Бөлегенова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С.Ә.,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Ғ., Кашкаров В.В., Корзун И.Н.,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М.С., Лаврищев О.А.,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Шортанбаева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Ж.Қ.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практикум. Механика. – Алматы: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университеті, 2015. – 218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Матвеев А.Н. Механика и теория относительности.- СПб.:Лань,2009.- 432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Савельев И.В.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 курсы. 1т. Механика.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физика.- Алматы: 2004. – 508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Спабекова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Р.С. Механика.-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ЖШС, 2017.– 156 б. 	</a:t>
            </a:r>
          </a:p>
        </p:txBody>
      </p:sp>
    </p:spTree>
    <p:extLst>
      <p:ext uri="{BB962C8B-B14F-4D97-AF65-F5344CB8AC3E}">
        <p14:creationId xmlns:p14="http://schemas.microsoft.com/office/powerpoint/2010/main" val="229254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4127493" y="4995518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(8.1)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4127492" y="6069826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(8.2)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581" y="1422363"/>
            <a:ext cx="6096000" cy="12875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Қозғалыс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барысында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қашықтықтары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нүктелердің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атайды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09861"/>
              </p:ext>
            </p:extLst>
          </p:nvPr>
        </p:nvGraphicFramePr>
        <p:xfrm>
          <a:off x="1757363" y="4913313"/>
          <a:ext cx="9144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495000" imgH="393480" progId="Equation.DSMT4">
                  <p:embed/>
                </p:oleObj>
              </mc:Choice>
              <mc:Fallback>
                <p:oleObj name="Equation" r:id="rId3" imgW="4950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913313"/>
                        <a:ext cx="914400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 flipV="1">
            <a:off x="2215461" y="6312792"/>
            <a:ext cx="21620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768599"/>
              </p:ext>
            </p:extLst>
          </p:nvPr>
        </p:nvGraphicFramePr>
        <p:xfrm>
          <a:off x="1670090" y="5946278"/>
          <a:ext cx="945885" cy="709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r:id="rId5" imgW="545863" imgH="393529" progId="Equation.DSMT4">
                  <p:embed/>
                </p:oleObj>
              </mc:Choice>
              <mc:Fallback>
                <p:oleObj r:id="rId5" imgW="545863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90" y="5946278"/>
                        <a:ext cx="945885" cy="709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0" name="Picture 32" descr="Процесс плавления — урок. Физика, 8 класс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17" y="2944050"/>
            <a:ext cx="1975088" cy="18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5540" y="4846665"/>
            <a:ext cx="8018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fizikaklass.ru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4903117" y="3337593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(8.3)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584315"/>
              </p:ext>
            </p:extLst>
          </p:nvPr>
        </p:nvGraphicFramePr>
        <p:xfrm>
          <a:off x="555271" y="3090107"/>
          <a:ext cx="3403257" cy="709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3" imgW="2006600" imgH="419100" progId="Equation.DSMT4">
                  <p:embed/>
                </p:oleObj>
              </mc:Choice>
              <mc:Fallback>
                <p:oleObj r:id="rId3" imgW="20066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71" y="3090107"/>
                        <a:ext cx="3403257" cy="709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22" y="4580597"/>
            <a:ext cx="4800600" cy="1409536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29139" y="1800226"/>
            <a:ext cx="5843049" cy="1113472"/>
          </a:xfrm>
          <a:prstGeom prst="rect">
            <a:avLst/>
          </a:prstGeom>
        </p:spPr>
        <p:txBody>
          <a:bodyPr vert="horz" lIns="91440" tIns="180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қозғалысы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оған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әрекет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жасаған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күштер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моменттерімен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анықталады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5271" y="5990133"/>
            <a:ext cx="6078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gifer.com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29" y="3438750"/>
            <a:ext cx="2748714" cy="2748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453" y="3982878"/>
            <a:ext cx="4354560" cy="1882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286" y="1153966"/>
            <a:ext cx="4626894" cy="19842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286" y="853391"/>
            <a:ext cx="6096000" cy="2118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Зерттеу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күрделі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қозғалысты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түрге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бөлген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қолайлы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1)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қозғалмайтын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осьті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айнала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қозғалу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2)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жазық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қозғалыс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3)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нүктесі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қозғалысы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824" y="853391"/>
            <a:ext cx="5638800" cy="3333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61203" y="6187464"/>
            <a:ext cx="6078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gifer.com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18539" y="6193019"/>
            <a:ext cx="846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sciteclibrary.ru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0655" y="2971920"/>
            <a:ext cx="846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sciteclibrary.ru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68118" y="822424"/>
            <a:ext cx="5613170" cy="540327"/>
          </a:xfrm>
          <a:prstGeom prst="rect">
            <a:avLst/>
          </a:prstGeom>
        </p:spPr>
        <p:txBody>
          <a:bodyPr vert="horz" lIns="91440" tIns="180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Дененің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қозғалмайтын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осьті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айналуы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5118970" y="5948133"/>
            <a:ext cx="977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(8.4)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224810"/>
              </p:ext>
            </p:extLst>
          </p:nvPr>
        </p:nvGraphicFramePr>
        <p:xfrm>
          <a:off x="1685786" y="5872539"/>
          <a:ext cx="3112825" cy="48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3" imgW="1714500" imgH="254000" progId="Equation.DSMT4">
                  <p:embed/>
                </p:oleObj>
              </mc:Choice>
              <mc:Fallback>
                <p:oleObj name="Equation" r:id="rId3" imgW="17145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786" y="5872539"/>
                        <a:ext cx="3112825" cy="484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725480" y="5261963"/>
            <a:ext cx="2103205" cy="447029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сурет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666" y="672375"/>
            <a:ext cx="2499062" cy="20743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965" y="3544351"/>
            <a:ext cx="2634461" cy="19526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200904" y="5635484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Тұтас білік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00904" y="3099251"/>
            <a:ext cx="129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Тұтас шар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800322" y="1489366"/>
            <a:ext cx="3548761" cy="3690824"/>
            <a:chOff x="4653887" y="1761760"/>
            <a:chExt cx="3708669" cy="4383546"/>
          </a:xfrm>
        </p:grpSpPr>
        <p:sp>
          <p:nvSpPr>
            <p:cNvPr id="13" name="Полилиния 12"/>
            <p:cNvSpPr/>
            <p:nvPr/>
          </p:nvSpPr>
          <p:spPr>
            <a:xfrm>
              <a:off x="4653887" y="2318780"/>
              <a:ext cx="3708669" cy="3481519"/>
            </a:xfrm>
            <a:custGeom>
              <a:avLst/>
              <a:gdLst>
                <a:gd name="connsiteX0" fmla="*/ 1719617 w 3708669"/>
                <a:gd name="connsiteY0" fmla="*/ 1339 h 3481519"/>
                <a:gd name="connsiteX1" fmla="*/ 1542197 w 3708669"/>
                <a:gd name="connsiteY1" fmla="*/ 42283 h 3481519"/>
                <a:gd name="connsiteX2" fmla="*/ 1460310 w 3708669"/>
                <a:gd name="connsiteY2" fmla="*/ 69578 h 3481519"/>
                <a:gd name="connsiteX3" fmla="*/ 1419367 w 3708669"/>
                <a:gd name="connsiteY3" fmla="*/ 83226 h 3481519"/>
                <a:gd name="connsiteX4" fmla="*/ 1337480 w 3708669"/>
                <a:gd name="connsiteY4" fmla="*/ 124169 h 3481519"/>
                <a:gd name="connsiteX5" fmla="*/ 1255594 w 3708669"/>
                <a:gd name="connsiteY5" fmla="*/ 165113 h 3481519"/>
                <a:gd name="connsiteX6" fmla="*/ 1214650 w 3708669"/>
                <a:gd name="connsiteY6" fmla="*/ 178760 h 3481519"/>
                <a:gd name="connsiteX7" fmla="*/ 1146412 w 3708669"/>
                <a:gd name="connsiteY7" fmla="*/ 219704 h 3481519"/>
                <a:gd name="connsiteX8" fmla="*/ 1105468 w 3708669"/>
                <a:gd name="connsiteY8" fmla="*/ 246999 h 3481519"/>
                <a:gd name="connsiteX9" fmla="*/ 1064525 w 3708669"/>
                <a:gd name="connsiteY9" fmla="*/ 260647 h 3481519"/>
                <a:gd name="connsiteX10" fmla="*/ 1023582 w 3708669"/>
                <a:gd name="connsiteY10" fmla="*/ 287942 h 3481519"/>
                <a:gd name="connsiteX11" fmla="*/ 941695 w 3708669"/>
                <a:gd name="connsiteY11" fmla="*/ 315238 h 3481519"/>
                <a:gd name="connsiteX12" fmla="*/ 873456 w 3708669"/>
                <a:gd name="connsiteY12" fmla="*/ 342533 h 3481519"/>
                <a:gd name="connsiteX13" fmla="*/ 832513 w 3708669"/>
                <a:gd name="connsiteY13" fmla="*/ 383477 h 3481519"/>
                <a:gd name="connsiteX14" fmla="*/ 696035 w 3708669"/>
                <a:gd name="connsiteY14" fmla="*/ 438068 h 3481519"/>
                <a:gd name="connsiteX15" fmla="*/ 614149 w 3708669"/>
                <a:gd name="connsiteY15" fmla="*/ 465363 h 3481519"/>
                <a:gd name="connsiteX16" fmla="*/ 573206 w 3708669"/>
                <a:gd name="connsiteY16" fmla="*/ 479011 h 3481519"/>
                <a:gd name="connsiteX17" fmla="*/ 464023 w 3708669"/>
                <a:gd name="connsiteY17" fmla="*/ 506307 h 3481519"/>
                <a:gd name="connsiteX18" fmla="*/ 423080 w 3708669"/>
                <a:gd name="connsiteY18" fmla="*/ 533602 h 3481519"/>
                <a:gd name="connsiteX19" fmla="*/ 327546 w 3708669"/>
                <a:gd name="connsiteY19" fmla="*/ 574545 h 3481519"/>
                <a:gd name="connsiteX20" fmla="*/ 245659 w 3708669"/>
                <a:gd name="connsiteY20" fmla="*/ 629136 h 3481519"/>
                <a:gd name="connsiteX21" fmla="*/ 232012 w 3708669"/>
                <a:gd name="connsiteY21" fmla="*/ 670080 h 3481519"/>
                <a:gd name="connsiteX22" fmla="*/ 218364 w 3708669"/>
                <a:gd name="connsiteY22" fmla="*/ 724671 h 3481519"/>
                <a:gd name="connsiteX23" fmla="*/ 177420 w 3708669"/>
                <a:gd name="connsiteY23" fmla="*/ 765614 h 3481519"/>
                <a:gd name="connsiteX24" fmla="*/ 109182 w 3708669"/>
                <a:gd name="connsiteY24" fmla="*/ 861148 h 3481519"/>
                <a:gd name="connsiteX25" fmla="*/ 95534 w 3708669"/>
                <a:gd name="connsiteY25" fmla="*/ 915739 h 3481519"/>
                <a:gd name="connsiteX26" fmla="*/ 40943 w 3708669"/>
                <a:gd name="connsiteY26" fmla="*/ 997626 h 3481519"/>
                <a:gd name="connsiteX27" fmla="*/ 0 w 3708669"/>
                <a:gd name="connsiteY27" fmla="*/ 1134104 h 3481519"/>
                <a:gd name="connsiteX28" fmla="*/ 27295 w 3708669"/>
                <a:gd name="connsiteY28" fmla="*/ 1543536 h 3481519"/>
                <a:gd name="connsiteX29" fmla="*/ 68238 w 3708669"/>
                <a:gd name="connsiteY29" fmla="*/ 1707310 h 3481519"/>
                <a:gd name="connsiteX30" fmla="*/ 150125 w 3708669"/>
                <a:gd name="connsiteY30" fmla="*/ 1898378 h 3481519"/>
                <a:gd name="connsiteX31" fmla="*/ 163773 w 3708669"/>
                <a:gd name="connsiteY31" fmla="*/ 1939321 h 3481519"/>
                <a:gd name="connsiteX32" fmla="*/ 204716 w 3708669"/>
                <a:gd name="connsiteY32" fmla="*/ 2007560 h 3481519"/>
                <a:gd name="connsiteX33" fmla="*/ 245659 w 3708669"/>
                <a:gd name="connsiteY33" fmla="*/ 2103095 h 3481519"/>
                <a:gd name="connsiteX34" fmla="*/ 286603 w 3708669"/>
                <a:gd name="connsiteY34" fmla="*/ 2157686 h 3481519"/>
                <a:gd name="connsiteX35" fmla="*/ 327546 w 3708669"/>
                <a:gd name="connsiteY35" fmla="*/ 2280516 h 3481519"/>
                <a:gd name="connsiteX36" fmla="*/ 354841 w 3708669"/>
                <a:gd name="connsiteY36" fmla="*/ 2335107 h 3481519"/>
                <a:gd name="connsiteX37" fmla="*/ 409432 w 3708669"/>
                <a:gd name="connsiteY37" fmla="*/ 2403345 h 3481519"/>
                <a:gd name="connsiteX38" fmla="*/ 436728 w 3708669"/>
                <a:gd name="connsiteY38" fmla="*/ 2444289 h 3481519"/>
                <a:gd name="connsiteX39" fmla="*/ 559558 w 3708669"/>
                <a:gd name="connsiteY39" fmla="*/ 2567119 h 3481519"/>
                <a:gd name="connsiteX40" fmla="*/ 627797 w 3708669"/>
                <a:gd name="connsiteY40" fmla="*/ 2649005 h 3481519"/>
                <a:gd name="connsiteX41" fmla="*/ 682388 w 3708669"/>
                <a:gd name="connsiteY41" fmla="*/ 2689948 h 3481519"/>
                <a:gd name="connsiteX42" fmla="*/ 736979 w 3708669"/>
                <a:gd name="connsiteY42" fmla="*/ 2744539 h 3481519"/>
                <a:gd name="connsiteX43" fmla="*/ 777922 w 3708669"/>
                <a:gd name="connsiteY43" fmla="*/ 2799130 h 3481519"/>
                <a:gd name="connsiteX44" fmla="*/ 900752 w 3708669"/>
                <a:gd name="connsiteY44" fmla="*/ 2867369 h 3481519"/>
                <a:gd name="connsiteX45" fmla="*/ 955343 w 3708669"/>
                <a:gd name="connsiteY45" fmla="*/ 2921960 h 3481519"/>
                <a:gd name="connsiteX46" fmla="*/ 1009934 w 3708669"/>
                <a:gd name="connsiteY46" fmla="*/ 2962904 h 3481519"/>
                <a:gd name="connsiteX47" fmla="*/ 1091820 w 3708669"/>
                <a:gd name="connsiteY47" fmla="*/ 3058438 h 3481519"/>
                <a:gd name="connsiteX48" fmla="*/ 1187355 w 3708669"/>
                <a:gd name="connsiteY48" fmla="*/ 3140324 h 3481519"/>
                <a:gd name="connsiteX49" fmla="*/ 1228298 w 3708669"/>
                <a:gd name="connsiteY49" fmla="*/ 3194916 h 3481519"/>
                <a:gd name="connsiteX50" fmla="*/ 1310185 w 3708669"/>
                <a:gd name="connsiteY50" fmla="*/ 3276802 h 3481519"/>
                <a:gd name="connsiteX51" fmla="*/ 1405719 w 3708669"/>
                <a:gd name="connsiteY51" fmla="*/ 3358689 h 3481519"/>
                <a:gd name="connsiteX52" fmla="*/ 1501253 w 3708669"/>
                <a:gd name="connsiteY52" fmla="*/ 3399632 h 3481519"/>
                <a:gd name="connsiteX53" fmla="*/ 1624083 w 3708669"/>
                <a:gd name="connsiteY53" fmla="*/ 3440575 h 3481519"/>
                <a:gd name="connsiteX54" fmla="*/ 1705970 w 3708669"/>
                <a:gd name="connsiteY54" fmla="*/ 3467871 h 3481519"/>
                <a:gd name="connsiteX55" fmla="*/ 1746913 w 3708669"/>
                <a:gd name="connsiteY55" fmla="*/ 3481519 h 3481519"/>
                <a:gd name="connsiteX56" fmla="*/ 1924334 w 3708669"/>
                <a:gd name="connsiteY56" fmla="*/ 3467871 h 3481519"/>
                <a:gd name="connsiteX57" fmla="*/ 2006220 w 3708669"/>
                <a:gd name="connsiteY57" fmla="*/ 3440575 h 3481519"/>
                <a:gd name="connsiteX58" fmla="*/ 2129050 w 3708669"/>
                <a:gd name="connsiteY58" fmla="*/ 3399632 h 3481519"/>
                <a:gd name="connsiteX59" fmla="*/ 2169994 w 3708669"/>
                <a:gd name="connsiteY59" fmla="*/ 3385984 h 3481519"/>
                <a:gd name="connsiteX60" fmla="*/ 2224585 w 3708669"/>
                <a:gd name="connsiteY60" fmla="*/ 3372336 h 3481519"/>
                <a:gd name="connsiteX61" fmla="*/ 2306471 w 3708669"/>
                <a:gd name="connsiteY61" fmla="*/ 3345041 h 3481519"/>
                <a:gd name="connsiteX62" fmla="*/ 2374710 w 3708669"/>
                <a:gd name="connsiteY62" fmla="*/ 3331393 h 3481519"/>
                <a:gd name="connsiteX63" fmla="*/ 2415653 w 3708669"/>
                <a:gd name="connsiteY63" fmla="*/ 3317745 h 3481519"/>
                <a:gd name="connsiteX64" fmla="*/ 2593074 w 3708669"/>
                <a:gd name="connsiteY64" fmla="*/ 3290450 h 3481519"/>
                <a:gd name="connsiteX65" fmla="*/ 2715904 w 3708669"/>
                <a:gd name="connsiteY65" fmla="*/ 3249507 h 3481519"/>
                <a:gd name="connsiteX66" fmla="*/ 2852382 w 3708669"/>
                <a:gd name="connsiteY66" fmla="*/ 3208563 h 3481519"/>
                <a:gd name="connsiteX67" fmla="*/ 2988859 w 3708669"/>
                <a:gd name="connsiteY67" fmla="*/ 3181268 h 3481519"/>
                <a:gd name="connsiteX68" fmla="*/ 3138985 w 3708669"/>
                <a:gd name="connsiteY68" fmla="*/ 3099381 h 3481519"/>
                <a:gd name="connsiteX69" fmla="*/ 3193576 w 3708669"/>
                <a:gd name="connsiteY69" fmla="*/ 3085733 h 3481519"/>
                <a:gd name="connsiteX70" fmla="*/ 3248167 w 3708669"/>
                <a:gd name="connsiteY70" fmla="*/ 3058438 h 3481519"/>
                <a:gd name="connsiteX71" fmla="*/ 3316406 w 3708669"/>
                <a:gd name="connsiteY71" fmla="*/ 3031142 h 3481519"/>
                <a:gd name="connsiteX72" fmla="*/ 3343701 w 3708669"/>
                <a:gd name="connsiteY72" fmla="*/ 2990199 h 3481519"/>
                <a:gd name="connsiteX73" fmla="*/ 3384644 w 3708669"/>
                <a:gd name="connsiteY73" fmla="*/ 2962904 h 3481519"/>
                <a:gd name="connsiteX74" fmla="*/ 3425588 w 3708669"/>
                <a:gd name="connsiteY74" fmla="*/ 2921960 h 3481519"/>
                <a:gd name="connsiteX75" fmla="*/ 3466531 w 3708669"/>
                <a:gd name="connsiteY75" fmla="*/ 2812778 h 3481519"/>
                <a:gd name="connsiteX76" fmla="*/ 3480179 w 3708669"/>
                <a:gd name="connsiteY76" fmla="*/ 2758187 h 3481519"/>
                <a:gd name="connsiteX77" fmla="*/ 3493826 w 3708669"/>
                <a:gd name="connsiteY77" fmla="*/ 2689948 h 3481519"/>
                <a:gd name="connsiteX78" fmla="*/ 3548417 w 3708669"/>
                <a:gd name="connsiteY78" fmla="*/ 2580766 h 3481519"/>
                <a:gd name="connsiteX79" fmla="*/ 3562065 w 3708669"/>
                <a:gd name="connsiteY79" fmla="*/ 2471584 h 3481519"/>
                <a:gd name="connsiteX80" fmla="*/ 3575713 w 3708669"/>
                <a:gd name="connsiteY80" fmla="*/ 2416993 h 3481519"/>
                <a:gd name="connsiteX81" fmla="*/ 3589361 w 3708669"/>
                <a:gd name="connsiteY81" fmla="*/ 2348754 h 3481519"/>
                <a:gd name="connsiteX82" fmla="*/ 3630304 w 3708669"/>
                <a:gd name="connsiteY82" fmla="*/ 2239572 h 3481519"/>
                <a:gd name="connsiteX83" fmla="*/ 3643952 w 3708669"/>
                <a:gd name="connsiteY83" fmla="*/ 2130390 h 3481519"/>
                <a:gd name="connsiteX84" fmla="*/ 3657600 w 3708669"/>
                <a:gd name="connsiteY84" fmla="*/ 1993913 h 3481519"/>
                <a:gd name="connsiteX85" fmla="*/ 3671247 w 3708669"/>
                <a:gd name="connsiteY85" fmla="*/ 1898378 h 3481519"/>
                <a:gd name="connsiteX86" fmla="*/ 3684895 w 3708669"/>
                <a:gd name="connsiteY86" fmla="*/ 1420707 h 3481519"/>
                <a:gd name="connsiteX87" fmla="*/ 3684895 w 3708669"/>
                <a:gd name="connsiteY87" fmla="*/ 902092 h 3481519"/>
                <a:gd name="connsiteX88" fmla="*/ 3671247 w 3708669"/>
                <a:gd name="connsiteY88" fmla="*/ 861148 h 3481519"/>
                <a:gd name="connsiteX89" fmla="*/ 3603009 w 3708669"/>
                <a:gd name="connsiteY89" fmla="*/ 779262 h 3481519"/>
                <a:gd name="connsiteX90" fmla="*/ 3480179 w 3708669"/>
                <a:gd name="connsiteY90" fmla="*/ 711023 h 3481519"/>
                <a:gd name="connsiteX91" fmla="*/ 3343701 w 3708669"/>
                <a:gd name="connsiteY91" fmla="*/ 615489 h 3481519"/>
                <a:gd name="connsiteX92" fmla="*/ 3302758 w 3708669"/>
                <a:gd name="connsiteY92" fmla="*/ 601841 h 3481519"/>
                <a:gd name="connsiteX93" fmla="*/ 3234519 w 3708669"/>
                <a:gd name="connsiteY93" fmla="*/ 560898 h 3481519"/>
                <a:gd name="connsiteX94" fmla="*/ 3138985 w 3708669"/>
                <a:gd name="connsiteY94" fmla="*/ 533602 h 3481519"/>
                <a:gd name="connsiteX95" fmla="*/ 3057098 w 3708669"/>
                <a:gd name="connsiteY95" fmla="*/ 506307 h 3481519"/>
                <a:gd name="connsiteX96" fmla="*/ 2893325 w 3708669"/>
                <a:gd name="connsiteY96" fmla="*/ 465363 h 3481519"/>
                <a:gd name="connsiteX97" fmla="*/ 2838734 w 3708669"/>
                <a:gd name="connsiteY97" fmla="*/ 451716 h 3481519"/>
                <a:gd name="connsiteX98" fmla="*/ 2688609 w 3708669"/>
                <a:gd name="connsiteY98" fmla="*/ 383477 h 3481519"/>
                <a:gd name="connsiteX99" fmla="*/ 2593074 w 3708669"/>
                <a:gd name="connsiteY99" fmla="*/ 342533 h 3481519"/>
                <a:gd name="connsiteX100" fmla="*/ 2442949 w 3708669"/>
                <a:gd name="connsiteY100" fmla="*/ 274295 h 3481519"/>
                <a:gd name="connsiteX101" fmla="*/ 2333767 w 3708669"/>
                <a:gd name="connsiteY101" fmla="*/ 246999 h 3481519"/>
                <a:gd name="connsiteX102" fmla="*/ 2279176 w 3708669"/>
                <a:gd name="connsiteY102" fmla="*/ 219704 h 3481519"/>
                <a:gd name="connsiteX103" fmla="*/ 2238232 w 3708669"/>
                <a:gd name="connsiteY103" fmla="*/ 192408 h 3481519"/>
                <a:gd name="connsiteX104" fmla="*/ 2156346 w 3708669"/>
                <a:gd name="connsiteY104" fmla="*/ 165113 h 3481519"/>
                <a:gd name="connsiteX105" fmla="*/ 2074459 w 3708669"/>
                <a:gd name="connsiteY105" fmla="*/ 124169 h 3481519"/>
                <a:gd name="connsiteX106" fmla="*/ 2033516 w 3708669"/>
                <a:gd name="connsiteY106" fmla="*/ 96874 h 3481519"/>
                <a:gd name="connsiteX107" fmla="*/ 1951629 w 3708669"/>
                <a:gd name="connsiteY107" fmla="*/ 69578 h 3481519"/>
                <a:gd name="connsiteX108" fmla="*/ 1856095 w 3708669"/>
                <a:gd name="connsiteY108" fmla="*/ 14987 h 3481519"/>
                <a:gd name="connsiteX109" fmla="*/ 1815152 w 3708669"/>
                <a:gd name="connsiteY109" fmla="*/ 1339 h 3481519"/>
                <a:gd name="connsiteX110" fmla="*/ 1719617 w 3708669"/>
                <a:gd name="connsiteY110" fmla="*/ 1339 h 348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3708669" h="3481519">
                  <a:moveTo>
                    <a:pt x="1719617" y="1339"/>
                  </a:moveTo>
                  <a:cubicBezTo>
                    <a:pt x="1665483" y="12166"/>
                    <a:pt x="1591583" y="25821"/>
                    <a:pt x="1542197" y="42283"/>
                  </a:cubicBezTo>
                  <a:lnTo>
                    <a:pt x="1460310" y="69578"/>
                  </a:lnTo>
                  <a:cubicBezTo>
                    <a:pt x="1446662" y="74127"/>
                    <a:pt x="1431337" y="75246"/>
                    <a:pt x="1419367" y="83226"/>
                  </a:cubicBezTo>
                  <a:cubicBezTo>
                    <a:pt x="1334235" y="139979"/>
                    <a:pt x="1422241" y="86497"/>
                    <a:pt x="1337480" y="124169"/>
                  </a:cubicBezTo>
                  <a:cubicBezTo>
                    <a:pt x="1309593" y="136563"/>
                    <a:pt x="1283481" y="152719"/>
                    <a:pt x="1255594" y="165113"/>
                  </a:cubicBezTo>
                  <a:cubicBezTo>
                    <a:pt x="1242448" y="170956"/>
                    <a:pt x="1227517" y="172326"/>
                    <a:pt x="1214650" y="178760"/>
                  </a:cubicBezTo>
                  <a:cubicBezTo>
                    <a:pt x="1190924" y="190623"/>
                    <a:pt x="1168906" y="205645"/>
                    <a:pt x="1146412" y="219704"/>
                  </a:cubicBezTo>
                  <a:cubicBezTo>
                    <a:pt x="1132503" y="228397"/>
                    <a:pt x="1120139" y="239664"/>
                    <a:pt x="1105468" y="246999"/>
                  </a:cubicBezTo>
                  <a:cubicBezTo>
                    <a:pt x="1092601" y="253433"/>
                    <a:pt x="1077392" y="254213"/>
                    <a:pt x="1064525" y="260647"/>
                  </a:cubicBezTo>
                  <a:cubicBezTo>
                    <a:pt x="1049854" y="267982"/>
                    <a:pt x="1038571" y="281280"/>
                    <a:pt x="1023582" y="287942"/>
                  </a:cubicBezTo>
                  <a:cubicBezTo>
                    <a:pt x="997290" y="299627"/>
                    <a:pt x="968409" y="304552"/>
                    <a:pt x="941695" y="315238"/>
                  </a:cubicBezTo>
                  <a:lnTo>
                    <a:pt x="873456" y="342533"/>
                  </a:lnTo>
                  <a:cubicBezTo>
                    <a:pt x="859808" y="356181"/>
                    <a:pt x="848219" y="372259"/>
                    <a:pt x="832513" y="383477"/>
                  </a:cubicBezTo>
                  <a:cubicBezTo>
                    <a:pt x="797373" y="408577"/>
                    <a:pt x="733319" y="425640"/>
                    <a:pt x="696035" y="438068"/>
                  </a:cubicBezTo>
                  <a:lnTo>
                    <a:pt x="614149" y="465363"/>
                  </a:lnTo>
                  <a:cubicBezTo>
                    <a:pt x="600501" y="469912"/>
                    <a:pt x="587162" y="475522"/>
                    <a:pt x="573206" y="479011"/>
                  </a:cubicBezTo>
                  <a:lnTo>
                    <a:pt x="464023" y="506307"/>
                  </a:lnTo>
                  <a:cubicBezTo>
                    <a:pt x="450375" y="515405"/>
                    <a:pt x="437751" y="526267"/>
                    <a:pt x="423080" y="533602"/>
                  </a:cubicBezTo>
                  <a:cubicBezTo>
                    <a:pt x="310134" y="590075"/>
                    <a:pt x="469537" y="489351"/>
                    <a:pt x="327546" y="574545"/>
                  </a:cubicBezTo>
                  <a:cubicBezTo>
                    <a:pt x="299416" y="591423"/>
                    <a:pt x="245659" y="629136"/>
                    <a:pt x="245659" y="629136"/>
                  </a:cubicBezTo>
                  <a:cubicBezTo>
                    <a:pt x="241110" y="642784"/>
                    <a:pt x="235964" y="656247"/>
                    <a:pt x="232012" y="670080"/>
                  </a:cubicBezTo>
                  <a:cubicBezTo>
                    <a:pt x="226859" y="688115"/>
                    <a:pt x="227670" y="708385"/>
                    <a:pt x="218364" y="724671"/>
                  </a:cubicBezTo>
                  <a:cubicBezTo>
                    <a:pt x="208788" y="741429"/>
                    <a:pt x="191068" y="751966"/>
                    <a:pt x="177420" y="765614"/>
                  </a:cubicBezTo>
                  <a:cubicBezTo>
                    <a:pt x="140122" y="877515"/>
                    <a:pt x="201698" y="713123"/>
                    <a:pt x="109182" y="861148"/>
                  </a:cubicBezTo>
                  <a:cubicBezTo>
                    <a:pt x="99241" y="877054"/>
                    <a:pt x="103922" y="898962"/>
                    <a:pt x="95534" y="915739"/>
                  </a:cubicBezTo>
                  <a:cubicBezTo>
                    <a:pt x="80863" y="945081"/>
                    <a:pt x="51317" y="966504"/>
                    <a:pt x="40943" y="997626"/>
                  </a:cubicBezTo>
                  <a:cubicBezTo>
                    <a:pt x="7715" y="1097307"/>
                    <a:pt x="20625" y="1051600"/>
                    <a:pt x="0" y="1134104"/>
                  </a:cubicBezTo>
                  <a:cubicBezTo>
                    <a:pt x="5138" y="1247152"/>
                    <a:pt x="4945" y="1416887"/>
                    <a:pt x="27295" y="1543536"/>
                  </a:cubicBezTo>
                  <a:cubicBezTo>
                    <a:pt x="32902" y="1575311"/>
                    <a:pt x="49838" y="1662625"/>
                    <a:pt x="68238" y="1707310"/>
                  </a:cubicBezTo>
                  <a:cubicBezTo>
                    <a:pt x="94621" y="1771383"/>
                    <a:pt x="128212" y="1832642"/>
                    <a:pt x="150125" y="1898378"/>
                  </a:cubicBezTo>
                  <a:cubicBezTo>
                    <a:pt x="154674" y="1912026"/>
                    <a:pt x="157339" y="1926454"/>
                    <a:pt x="163773" y="1939321"/>
                  </a:cubicBezTo>
                  <a:cubicBezTo>
                    <a:pt x="175636" y="1963047"/>
                    <a:pt x="192853" y="1983834"/>
                    <a:pt x="204716" y="2007560"/>
                  </a:cubicBezTo>
                  <a:cubicBezTo>
                    <a:pt x="251146" y="2100421"/>
                    <a:pt x="174669" y="1989511"/>
                    <a:pt x="245659" y="2103095"/>
                  </a:cubicBezTo>
                  <a:cubicBezTo>
                    <a:pt x="257715" y="2122384"/>
                    <a:pt x="275556" y="2137802"/>
                    <a:pt x="286603" y="2157686"/>
                  </a:cubicBezTo>
                  <a:cubicBezTo>
                    <a:pt x="332550" y="2240390"/>
                    <a:pt x="299009" y="2204416"/>
                    <a:pt x="327546" y="2280516"/>
                  </a:cubicBezTo>
                  <a:cubicBezTo>
                    <a:pt x="334689" y="2299565"/>
                    <a:pt x="343556" y="2318179"/>
                    <a:pt x="354841" y="2335107"/>
                  </a:cubicBezTo>
                  <a:cubicBezTo>
                    <a:pt x="370999" y="2359344"/>
                    <a:pt x="391954" y="2380042"/>
                    <a:pt x="409432" y="2403345"/>
                  </a:cubicBezTo>
                  <a:cubicBezTo>
                    <a:pt x="419274" y="2416467"/>
                    <a:pt x="425644" y="2432198"/>
                    <a:pt x="436728" y="2444289"/>
                  </a:cubicBezTo>
                  <a:cubicBezTo>
                    <a:pt x="475854" y="2486972"/>
                    <a:pt x="527440" y="2518941"/>
                    <a:pt x="559558" y="2567119"/>
                  </a:cubicBezTo>
                  <a:cubicBezTo>
                    <a:pt x="587638" y="2609239"/>
                    <a:pt x="586929" y="2613976"/>
                    <a:pt x="627797" y="2649005"/>
                  </a:cubicBezTo>
                  <a:cubicBezTo>
                    <a:pt x="645067" y="2663808"/>
                    <a:pt x="665270" y="2674970"/>
                    <a:pt x="682388" y="2689948"/>
                  </a:cubicBezTo>
                  <a:cubicBezTo>
                    <a:pt x="701755" y="2706894"/>
                    <a:pt x="720033" y="2725172"/>
                    <a:pt x="736979" y="2744539"/>
                  </a:cubicBezTo>
                  <a:cubicBezTo>
                    <a:pt x="751957" y="2761657"/>
                    <a:pt x="760804" y="2784151"/>
                    <a:pt x="777922" y="2799130"/>
                  </a:cubicBezTo>
                  <a:cubicBezTo>
                    <a:pt x="800774" y="2819126"/>
                    <a:pt x="870624" y="2852305"/>
                    <a:pt x="900752" y="2867369"/>
                  </a:cubicBezTo>
                  <a:cubicBezTo>
                    <a:pt x="918949" y="2885566"/>
                    <a:pt x="935976" y="2905014"/>
                    <a:pt x="955343" y="2921960"/>
                  </a:cubicBezTo>
                  <a:cubicBezTo>
                    <a:pt x="972461" y="2936939"/>
                    <a:pt x="993850" y="2946820"/>
                    <a:pt x="1009934" y="2962904"/>
                  </a:cubicBezTo>
                  <a:cubicBezTo>
                    <a:pt x="1117790" y="3070761"/>
                    <a:pt x="987842" y="2969315"/>
                    <a:pt x="1091820" y="3058438"/>
                  </a:cubicBezTo>
                  <a:cubicBezTo>
                    <a:pt x="1149905" y="3108224"/>
                    <a:pt x="1140466" y="3085619"/>
                    <a:pt x="1187355" y="3140324"/>
                  </a:cubicBezTo>
                  <a:cubicBezTo>
                    <a:pt x="1202158" y="3157595"/>
                    <a:pt x="1213081" y="3178009"/>
                    <a:pt x="1228298" y="3194916"/>
                  </a:cubicBezTo>
                  <a:cubicBezTo>
                    <a:pt x="1254121" y="3223608"/>
                    <a:pt x="1282889" y="3249507"/>
                    <a:pt x="1310185" y="3276802"/>
                  </a:cubicBezTo>
                  <a:cubicBezTo>
                    <a:pt x="1359784" y="3326400"/>
                    <a:pt x="1344442" y="3314920"/>
                    <a:pt x="1405719" y="3358689"/>
                  </a:cubicBezTo>
                  <a:cubicBezTo>
                    <a:pt x="1463207" y="3399752"/>
                    <a:pt x="1429677" y="3378159"/>
                    <a:pt x="1501253" y="3399632"/>
                  </a:cubicBezTo>
                  <a:cubicBezTo>
                    <a:pt x="1501300" y="3399646"/>
                    <a:pt x="1603588" y="3433743"/>
                    <a:pt x="1624083" y="3440575"/>
                  </a:cubicBezTo>
                  <a:lnTo>
                    <a:pt x="1705970" y="3467871"/>
                  </a:lnTo>
                  <a:lnTo>
                    <a:pt x="1746913" y="3481519"/>
                  </a:lnTo>
                  <a:cubicBezTo>
                    <a:pt x="1806053" y="3476970"/>
                    <a:pt x="1865745" y="3477122"/>
                    <a:pt x="1924334" y="3467871"/>
                  </a:cubicBezTo>
                  <a:cubicBezTo>
                    <a:pt x="1952754" y="3463384"/>
                    <a:pt x="1978925" y="3449674"/>
                    <a:pt x="2006220" y="3440575"/>
                  </a:cubicBezTo>
                  <a:lnTo>
                    <a:pt x="2129050" y="3399632"/>
                  </a:lnTo>
                  <a:cubicBezTo>
                    <a:pt x="2142698" y="3395083"/>
                    <a:pt x="2156037" y="3389473"/>
                    <a:pt x="2169994" y="3385984"/>
                  </a:cubicBezTo>
                  <a:cubicBezTo>
                    <a:pt x="2188191" y="3381435"/>
                    <a:pt x="2206619" y="3377726"/>
                    <a:pt x="2224585" y="3372336"/>
                  </a:cubicBezTo>
                  <a:cubicBezTo>
                    <a:pt x="2252143" y="3364069"/>
                    <a:pt x="2278258" y="3350684"/>
                    <a:pt x="2306471" y="3345041"/>
                  </a:cubicBezTo>
                  <a:cubicBezTo>
                    <a:pt x="2329217" y="3340492"/>
                    <a:pt x="2352206" y="3337019"/>
                    <a:pt x="2374710" y="3331393"/>
                  </a:cubicBezTo>
                  <a:cubicBezTo>
                    <a:pt x="2388666" y="3327904"/>
                    <a:pt x="2401610" y="3320866"/>
                    <a:pt x="2415653" y="3317745"/>
                  </a:cubicBezTo>
                  <a:cubicBezTo>
                    <a:pt x="2449723" y="3310174"/>
                    <a:pt x="2562618" y="3294801"/>
                    <a:pt x="2593074" y="3290450"/>
                  </a:cubicBezTo>
                  <a:cubicBezTo>
                    <a:pt x="2668668" y="3240053"/>
                    <a:pt x="2598224" y="3278927"/>
                    <a:pt x="2715904" y="3249507"/>
                  </a:cubicBezTo>
                  <a:cubicBezTo>
                    <a:pt x="2855160" y="3214693"/>
                    <a:pt x="2744078" y="3230223"/>
                    <a:pt x="2852382" y="3208563"/>
                  </a:cubicBezTo>
                  <a:cubicBezTo>
                    <a:pt x="2879400" y="3203159"/>
                    <a:pt x="2957155" y="3193950"/>
                    <a:pt x="2988859" y="3181268"/>
                  </a:cubicBezTo>
                  <a:cubicBezTo>
                    <a:pt x="3236993" y="3082013"/>
                    <a:pt x="2920695" y="3196399"/>
                    <a:pt x="3138985" y="3099381"/>
                  </a:cubicBezTo>
                  <a:cubicBezTo>
                    <a:pt x="3156125" y="3091763"/>
                    <a:pt x="3176013" y="3092319"/>
                    <a:pt x="3193576" y="3085733"/>
                  </a:cubicBezTo>
                  <a:cubicBezTo>
                    <a:pt x="3212625" y="3078590"/>
                    <a:pt x="3229576" y="3066701"/>
                    <a:pt x="3248167" y="3058438"/>
                  </a:cubicBezTo>
                  <a:cubicBezTo>
                    <a:pt x="3270554" y="3048488"/>
                    <a:pt x="3293660" y="3040241"/>
                    <a:pt x="3316406" y="3031142"/>
                  </a:cubicBezTo>
                  <a:cubicBezTo>
                    <a:pt x="3325504" y="3017494"/>
                    <a:pt x="3332103" y="3001797"/>
                    <a:pt x="3343701" y="2990199"/>
                  </a:cubicBezTo>
                  <a:cubicBezTo>
                    <a:pt x="3355299" y="2978601"/>
                    <a:pt x="3372043" y="2973405"/>
                    <a:pt x="3384644" y="2962904"/>
                  </a:cubicBezTo>
                  <a:cubicBezTo>
                    <a:pt x="3399472" y="2950548"/>
                    <a:pt x="3411940" y="2935608"/>
                    <a:pt x="3425588" y="2921960"/>
                  </a:cubicBezTo>
                  <a:cubicBezTo>
                    <a:pt x="3439236" y="2885566"/>
                    <a:pt x="3454240" y="2849652"/>
                    <a:pt x="3466531" y="2812778"/>
                  </a:cubicBezTo>
                  <a:cubicBezTo>
                    <a:pt x="3472463" y="2794983"/>
                    <a:pt x="3476110" y="2776497"/>
                    <a:pt x="3480179" y="2758187"/>
                  </a:cubicBezTo>
                  <a:cubicBezTo>
                    <a:pt x="3485211" y="2735543"/>
                    <a:pt x="3485499" y="2711599"/>
                    <a:pt x="3493826" y="2689948"/>
                  </a:cubicBezTo>
                  <a:cubicBezTo>
                    <a:pt x="3508433" y="2651970"/>
                    <a:pt x="3548417" y="2580766"/>
                    <a:pt x="3548417" y="2580766"/>
                  </a:cubicBezTo>
                  <a:cubicBezTo>
                    <a:pt x="3552966" y="2544372"/>
                    <a:pt x="3556035" y="2507762"/>
                    <a:pt x="3562065" y="2471584"/>
                  </a:cubicBezTo>
                  <a:cubicBezTo>
                    <a:pt x="3565149" y="2453082"/>
                    <a:pt x="3571644" y="2435303"/>
                    <a:pt x="3575713" y="2416993"/>
                  </a:cubicBezTo>
                  <a:cubicBezTo>
                    <a:pt x="3580745" y="2394349"/>
                    <a:pt x="3583735" y="2371258"/>
                    <a:pt x="3589361" y="2348754"/>
                  </a:cubicBezTo>
                  <a:cubicBezTo>
                    <a:pt x="3596492" y="2320232"/>
                    <a:pt x="3621958" y="2260437"/>
                    <a:pt x="3630304" y="2239572"/>
                  </a:cubicBezTo>
                  <a:cubicBezTo>
                    <a:pt x="3634853" y="2203178"/>
                    <a:pt x="3639902" y="2166843"/>
                    <a:pt x="3643952" y="2130390"/>
                  </a:cubicBezTo>
                  <a:cubicBezTo>
                    <a:pt x="3649001" y="2084950"/>
                    <a:pt x="3652258" y="2039319"/>
                    <a:pt x="3657600" y="1993913"/>
                  </a:cubicBezTo>
                  <a:cubicBezTo>
                    <a:pt x="3661359" y="1961965"/>
                    <a:pt x="3666698" y="1930223"/>
                    <a:pt x="3671247" y="1898378"/>
                  </a:cubicBezTo>
                  <a:cubicBezTo>
                    <a:pt x="3675796" y="1739154"/>
                    <a:pt x="3677822" y="1579839"/>
                    <a:pt x="3684895" y="1420707"/>
                  </a:cubicBezTo>
                  <a:cubicBezTo>
                    <a:pt x="3700762" y="1063715"/>
                    <a:pt x="3729348" y="1591104"/>
                    <a:pt x="3684895" y="902092"/>
                  </a:cubicBezTo>
                  <a:cubicBezTo>
                    <a:pt x="3683969" y="887736"/>
                    <a:pt x="3677681" y="874015"/>
                    <a:pt x="3671247" y="861148"/>
                  </a:cubicBezTo>
                  <a:cubicBezTo>
                    <a:pt x="3656910" y="832474"/>
                    <a:pt x="3627705" y="798470"/>
                    <a:pt x="3603009" y="779262"/>
                  </a:cubicBezTo>
                  <a:cubicBezTo>
                    <a:pt x="3532617" y="724513"/>
                    <a:pt x="3541954" y="731615"/>
                    <a:pt x="3480179" y="711023"/>
                  </a:cubicBezTo>
                  <a:cubicBezTo>
                    <a:pt x="3455264" y="692337"/>
                    <a:pt x="3363864" y="622210"/>
                    <a:pt x="3343701" y="615489"/>
                  </a:cubicBezTo>
                  <a:cubicBezTo>
                    <a:pt x="3330053" y="610940"/>
                    <a:pt x="3315625" y="608275"/>
                    <a:pt x="3302758" y="601841"/>
                  </a:cubicBezTo>
                  <a:cubicBezTo>
                    <a:pt x="3279032" y="589978"/>
                    <a:pt x="3259005" y="571101"/>
                    <a:pt x="3234519" y="560898"/>
                  </a:cubicBezTo>
                  <a:cubicBezTo>
                    <a:pt x="3203948" y="548160"/>
                    <a:pt x="3170639" y="543342"/>
                    <a:pt x="3138985" y="533602"/>
                  </a:cubicBezTo>
                  <a:cubicBezTo>
                    <a:pt x="3111485" y="525141"/>
                    <a:pt x="3085011" y="513285"/>
                    <a:pt x="3057098" y="506307"/>
                  </a:cubicBezTo>
                  <a:lnTo>
                    <a:pt x="2893325" y="465363"/>
                  </a:lnTo>
                  <a:lnTo>
                    <a:pt x="2838734" y="451716"/>
                  </a:lnTo>
                  <a:cubicBezTo>
                    <a:pt x="2737546" y="384257"/>
                    <a:pt x="2789015" y="403557"/>
                    <a:pt x="2688609" y="383477"/>
                  </a:cubicBezTo>
                  <a:cubicBezTo>
                    <a:pt x="2578112" y="309812"/>
                    <a:pt x="2725267" y="401285"/>
                    <a:pt x="2593074" y="342533"/>
                  </a:cubicBezTo>
                  <a:cubicBezTo>
                    <a:pt x="2468131" y="287003"/>
                    <a:pt x="2584744" y="309744"/>
                    <a:pt x="2442949" y="274295"/>
                  </a:cubicBezTo>
                  <a:cubicBezTo>
                    <a:pt x="2406555" y="265196"/>
                    <a:pt x="2367321" y="263776"/>
                    <a:pt x="2333767" y="246999"/>
                  </a:cubicBezTo>
                  <a:cubicBezTo>
                    <a:pt x="2315570" y="237901"/>
                    <a:pt x="2296840" y="229798"/>
                    <a:pt x="2279176" y="219704"/>
                  </a:cubicBezTo>
                  <a:cubicBezTo>
                    <a:pt x="2264934" y="211566"/>
                    <a:pt x="2253221" y="199070"/>
                    <a:pt x="2238232" y="192408"/>
                  </a:cubicBezTo>
                  <a:cubicBezTo>
                    <a:pt x="2211940" y="180723"/>
                    <a:pt x="2156346" y="165113"/>
                    <a:pt x="2156346" y="165113"/>
                  </a:cubicBezTo>
                  <a:cubicBezTo>
                    <a:pt x="2039020" y="86894"/>
                    <a:pt x="2187459" y="180668"/>
                    <a:pt x="2074459" y="124169"/>
                  </a:cubicBezTo>
                  <a:cubicBezTo>
                    <a:pt x="2059788" y="116834"/>
                    <a:pt x="2048505" y="103536"/>
                    <a:pt x="2033516" y="96874"/>
                  </a:cubicBezTo>
                  <a:cubicBezTo>
                    <a:pt x="2007224" y="85189"/>
                    <a:pt x="1975569" y="85538"/>
                    <a:pt x="1951629" y="69578"/>
                  </a:cubicBezTo>
                  <a:cubicBezTo>
                    <a:pt x="1910511" y="42166"/>
                    <a:pt x="1904577" y="35765"/>
                    <a:pt x="1856095" y="14987"/>
                  </a:cubicBezTo>
                  <a:cubicBezTo>
                    <a:pt x="1842872" y="9320"/>
                    <a:pt x="1829450" y="2928"/>
                    <a:pt x="1815152" y="1339"/>
                  </a:cubicBezTo>
                  <a:cubicBezTo>
                    <a:pt x="1788023" y="-1675"/>
                    <a:pt x="1760561" y="1339"/>
                    <a:pt x="1719617" y="1339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163671" y="2911287"/>
              <a:ext cx="2407023" cy="1183321"/>
            </a:xfrm>
            <a:prstGeom prst="ellipse">
              <a:avLst/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V="1">
              <a:off x="6367182" y="1842247"/>
              <a:ext cx="0" cy="4303059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 flipV="1">
              <a:off x="5163671" y="3630706"/>
              <a:ext cx="1203511" cy="173467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6367182" y="3677750"/>
              <a:ext cx="1146801" cy="1687627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6367182" y="3373821"/>
              <a:ext cx="1146801" cy="303929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6367182" y="2743200"/>
              <a:ext cx="0" cy="1019503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7283346" y="3033161"/>
              <a:ext cx="631407" cy="985247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6339351" y="5309717"/>
              <a:ext cx="55660" cy="556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486153" y="3649920"/>
              <a:ext cx="55660" cy="556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 rot="18722171">
              <a:off x="5883580" y="4949147"/>
              <a:ext cx="588397" cy="190831"/>
            </a:xfrm>
            <a:prstGeom prst="arc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Дуга 28"/>
            <p:cNvSpPr/>
            <p:nvPr/>
          </p:nvSpPr>
          <p:spPr>
            <a:xfrm rot="12330557">
              <a:off x="7225449" y="3285837"/>
              <a:ext cx="417444" cy="839482"/>
            </a:xfrm>
            <a:prstGeom prst="arc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1427737"/>
                </p:ext>
              </p:extLst>
            </p:nvPr>
          </p:nvGraphicFramePr>
          <p:xfrm>
            <a:off x="6137869" y="1761760"/>
            <a:ext cx="201482" cy="201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9" name="Equation" r:id="rId7" imgW="126720" imgH="126720" progId="Equation.DSMT4">
                    <p:embed/>
                  </p:oleObj>
                </mc:Choice>
                <mc:Fallback>
                  <p:oleObj name="Equation" r:id="rId7" imgW="12672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37869" y="1761760"/>
                          <a:ext cx="201482" cy="2014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Объект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5605424"/>
                </p:ext>
              </p:extLst>
            </p:nvPr>
          </p:nvGraphicFramePr>
          <p:xfrm>
            <a:off x="6033911" y="2672513"/>
            <a:ext cx="241300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0" name="Equation" r:id="rId9" imgW="152280" imgH="139680" progId="Equation.DSMT4">
                    <p:embed/>
                  </p:oleObj>
                </mc:Choice>
                <mc:Fallback>
                  <p:oleObj name="Equation" r:id="rId9" imgW="15228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033911" y="2672513"/>
                          <a:ext cx="241300" cy="220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Объект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704389"/>
                </p:ext>
              </p:extLst>
            </p:nvPr>
          </p:nvGraphicFramePr>
          <p:xfrm>
            <a:off x="6099849" y="5277906"/>
            <a:ext cx="241300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1" name="Equation" r:id="rId11" imgW="152280" imgH="177480" progId="Equation.DSMT4">
                    <p:embed/>
                  </p:oleObj>
                </mc:Choice>
                <mc:Fallback>
                  <p:oleObj name="Equation" r:id="rId11" imgW="1522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099849" y="5277906"/>
                          <a:ext cx="241300" cy="280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Объект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417009"/>
                </p:ext>
              </p:extLst>
            </p:nvPr>
          </p:nvGraphicFramePr>
          <p:xfrm>
            <a:off x="6726154" y="3165424"/>
            <a:ext cx="301625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2" name="Equation" r:id="rId13" imgW="190440" imgH="228600" progId="Equation.DSMT4">
                    <p:embed/>
                  </p:oleObj>
                </mc:Choice>
                <mc:Fallback>
                  <p:oleObj name="Equation" r:id="rId1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726154" y="3165424"/>
                          <a:ext cx="301625" cy="360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Объект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913167"/>
                </p:ext>
              </p:extLst>
            </p:nvPr>
          </p:nvGraphicFramePr>
          <p:xfrm>
            <a:off x="7423475" y="2885379"/>
            <a:ext cx="34607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3" name="Equation" r:id="rId15" imgW="152280" imgH="228600" progId="Equation.DSMT4">
                    <p:embed/>
                  </p:oleObj>
                </mc:Choice>
                <mc:Fallback>
                  <p:oleObj name="Equation" r:id="rId15" imgW="152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423475" y="2885379"/>
                          <a:ext cx="346075" cy="514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Объект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7391000"/>
                </p:ext>
              </p:extLst>
            </p:nvPr>
          </p:nvGraphicFramePr>
          <p:xfrm>
            <a:off x="7545273" y="3551488"/>
            <a:ext cx="28098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4" name="Equation" r:id="rId17" imgW="177480" imgH="228600" progId="Equation.DSMT4">
                    <p:embed/>
                  </p:oleObj>
                </mc:Choice>
                <mc:Fallback>
                  <p:oleObj name="Equation" r:id="rId17" imgW="177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545273" y="3551488"/>
                          <a:ext cx="280988" cy="360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Объект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690257"/>
                </p:ext>
              </p:extLst>
            </p:nvPr>
          </p:nvGraphicFramePr>
          <p:xfrm>
            <a:off x="7042150" y="4371975"/>
            <a:ext cx="200025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" name="Equation" r:id="rId19" imgW="126720" imgH="228600" progId="Equation.DSMT4">
                    <p:embed/>
                  </p:oleObj>
                </mc:Choice>
                <mc:Fallback>
                  <p:oleObj name="Equation" r:id="rId19" imgW="1267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7042150" y="4371975"/>
                          <a:ext cx="200025" cy="360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Объект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6879784"/>
                </p:ext>
              </p:extLst>
            </p:nvPr>
          </p:nvGraphicFramePr>
          <p:xfrm>
            <a:off x="4878388" y="3513138"/>
            <a:ext cx="280987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6" name="Equation" r:id="rId21" imgW="177480" imgH="228600" progId="Equation.DSMT4">
                    <p:embed/>
                  </p:oleObj>
                </mc:Choice>
                <mc:Fallback>
                  <p:oleObj name="Equation" r:id="rId21" imgW="177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878388" y="3513138"/>
                          <a:ext cx="280987" cy="360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Объект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9047331"/>
                </p:ext>
              </p:extLst>
            </p:nvPr>
          </p:nvGraphicFramePr>
          <p:xfrm>
            <a:off x="5988608" y="4613416"/>
            <a:ext cx="241300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7" name="Equation" r:id="rId23" imgW="152280" imgH="139680" progId="Equation.DSMT4">
                    <p:embed/>
                  </p:oleObj>
                </mc:Choice>
                <mc:Fallback>
                  <p:oleObj name="Equation" r:id="rId23" imgW="15228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988608" y="4613416"/>
                          <a:ext cx="241300" cy="220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Объект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03268"/>
                </p:ext>
              </p:extLst>
            </p:nvPr>
          </p:nvGraphicFramePr>
          <p:xfrm>
            <a:off x="6832939" y="4042032"/>
            <a:ext cx="241300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8" name="Equation" r:id="rId25" imgW="152280" imgH="139680" progId="Equation.DSMT4">
                    <p:embed/>
                  </p:oleObj>
                </mc:Choice>
                <mc:Fallback>
                  <p:oleObj name="Equation" r:id="rId25" imgW="15228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832939" y="4042032"/>
                          <a:ext cx="241300" cy="220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Прямая соединительная линия 39"/>
            <p:cNvCxnSpPr/>
            <p:nvPr/>
          </p:nvCxnSpPr>
          <p:spPr>
            <a:xfrm>
              <a:off x="6275211" y="2046070"/>
              <a:ext cx="0" cy="234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153065" y="2046070"/>
              <a:ext cx="1221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153065" y="2282621"/>
              <a:ext cx="1221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280770" y="5911012"/>
              <a:ext cx="0" cy="234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158624" y="5911012"/>
              <a:ext cx="1221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6158624" y="6145306"/>
              <a:ext cx="1221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Группа 45"/>
            <p:cNvGrpSpPr/>
            <p:nvPr/>
          </p:nvGrpSpPr>
          <p:grpSpPr>
            <a:xfrm rot="10800000" flipV="1">
              <a:off x="6442715" y="2057317"/>
              <a:ext cx="120832" cy="232037"/>
              <a:chOff x="5188744" y="1607344"/>
              <a:chExt cx="122146" cy="234294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5310890" y="1607344"/>
                <a:ext cx="0" cy="2342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5188744" y="1607344"/>
                <a:ext cx="1221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5188744" y="1841638"/>
                <a:ext cx="1221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46"/>
            <p:cNvGrpSpPr/>
            <p:nvPr/>
          </p:nvGrpSpPr>
          <p:grpSpPr>
            <a:xfrm rot="10800000" flipV="1">
              <a:off x="6450626" y="5901741"/>
              <a:ext cx="120832" cy="232037"/>
              <a:chOff x="5188744" y="1607344"/>
              <a:chExt cx="122146" cy="234294"/>
            </a:xfrm>
          </p:grpSpPr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5310890" y="1607344"/>
                <a:ext cx="0" cy="2342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188744" y="1607344"/>
                <a:ext cx="1221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5188744" y="1841638"/>
                <a:ext cx="1221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109258" y="5844540"/>
              <a:ext cx="517630" cy="73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62388" y="1894781"/>
            <a:ext cx="1321200" cy="61202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244992"/>
              </p:ext>
            </p:extLst>
          </p:nvPr>
        </p:nvGraphicFramePr>
        <p:xfrm>
          <a:off x="8590360" y="1839593"/>
          <a:ext cx="1115742" cy="617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28" imgW="711000" imgH="393480" progId="Equation.DSMT4">
                  <p:embed/>
                </p:oleObj>
              </mc:Choice>
              <mc:Fallback>
                <p:oleObj name="Equation" r:id="rId28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590360" y="1839593"/>
                        <a:ext cx="1115742" cy="617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832209" y="4634369"/>
            <a:ext cx="2423263" cy="697103"/>
          </a:xfrm>
          <a:prstGeom prst="rect">
            <a:avLst/>
          </a:prstGeom>
        </p:spPr>
      </p:pic>
      <p:graphicFrame>
        <p:nvGraphicFramePr>
          <p:cNvPr id="55" name="Объект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069156"/>
              </p:ext>
            </p:extLst>
          </p:nvPr>
        </p:nvGraphicFramePr>
        <p:xfrm>
          <a:off x="8634819" y="4719263"/>
          <a:ext cx="11763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31" imgW="749160" imgH="393480" progId="Equation.DSMT4">
                  <p:embed/>
                </p:oleObj>
              </mc:Choice>
              <mc:Fallback>
                <p:oleObj name="Equation" r:id="rId31" imgW="749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634819" y="4719263"/>
                        <a:ext cx="1176338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1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6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46501"/>
              </p:ext>
            </p:extLst>
          </p:nvPr>
        </p:nvGraphicFramePr>
        <p:xfrm>
          <a:off x="842963" y="1217613"/>
          <a:ext cx="30353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Equation" r:id="rId3" imgW="1244520" imgH="228600" progId="Equation.DSMT4">
                  <p:embed/>
                </p:oleObj>
              </mc:Choice>
              <mc:Fallback>
                <p:oleObj name="Equation" r:id="rId3" imgW="1244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1217613"/>
                        <a:ext cx="3035300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234162"/>
              </p:ext>
            </p:extLst>
          </p:nvPr>
        </p:nvGraphicFramePr>
        <p:xfrm>
          <a:off x="6960043" y="1223126"/>
          <a:ext cx="2944384" cy="52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r:id="rId5" imgW="1346200" imgH="241300" progId="Equation.DSMT4">
                  <p:embed/>
                </p:oleObj>
              </mc:Choice>
              <mc:Fallback>
                <p:oleObj r:id="rId5" imgW="1346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43" y="1223126"/>
                        <a:ext cx="2944384" cy="522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4481799" y="1296947"/>
            <a:ext cx="977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(8.4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10763040" y="1296947"/>
            <a:ext cx="977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(8.4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12942"/>
          <a:stretch/>
        </p:blipFill>
        <p:spPr>
          <a:xfrm>
            <a:off x="1282764" y="1938181"/>
            <a:ext cx="2689600" cy="1852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3885" y="3457392"/>
            <a:ext cx="25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Жұқа сфералық қабат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799" y="2091770"/>
            <a:ext cx="1771962" cy="1431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7310" y="3457392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Жұқа қуыс цилиндр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4102" y="4313001"/>
            <a:ext cx="1973932" cy="15890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5531" y="576901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Диск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/>
          <a:srcRect l="10933" t="5650" r="14323"/>
          <a:stretch/>
        </p:blipFill>
        <p:spPr>
          <a:xfrm>
            <a:off x="7998948" y="4117069"/>
            <a:ext cx="1395663" cy="20212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61031" y="6040263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Диск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1068" y="2823883"/>
            <a:ext cx="1900103" cy="5869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1920" y="5309425"/>
            <a:ext cx="1597619" cy="4595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0799" y="3081958"/>
            <a:ext cx="1390650" cy="4000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7310" y="5387192"/>
            <a:ext cx="1825546" cy="525157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898246"/>
              </p:ext>
            </p:extLst>
          </p:nvPr>
        </p:nvGraphicFramePr>
        <p:xfrm>
          <a:off x="2401068" y="2675770"/>
          <a:ext cx="1229638" cy="680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12" imgW="711000" imgH="393480" progId="Equation.DSMT4">
                  <p:embed/>
                </p:oleObj>
              </mc:Choice>
              <mc:Fallback>
                <p:oleObj name="Equation" r:id="rId12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01068" y="2675770"/>
                        <a:ext cx="1229638" cy="680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406921"/>
              </p:ext>
            </p:extLst>
          </p:nvPr>
        </p:nvGraphicFramePr>
        <p:xfrm>
          <a:off x="1831920" y="5198872"/>
          <a:ext cx="1229638" cy="680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14" imgW="711000" imgH="393480" progId="Equation.DSMT4">
                  <p:embed/>
                </p:oleObj>
              </mc:Choice>
              <mc:Fallback>
                <p:oleObj name="Equation" r:id="rId14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31920" y="5198872"/>
                        <a:ext cx="1229638" cy="680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626942"/>
              </p:ext>
            </p:extLst>
          </p:nvPr>
        </p:nvGraphicFramePr>
        <p:xfrm>
          <a:off x="7998948" y="5307262"/>
          <a:ext cx="1229638" cy="680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Equation" r:id="rId16" imgW="711000" imgH="393480" progId="Equation.DSMT4">
                  <p:embed/>
                </p:oleObj>
              </mc:Choice>
              <mc:Fallback>
                <p:oleObj name="Equation" r:id="rId16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98948" y="5307262"/>
                        <a:ext cx="1229638" cy="680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245644"/>
              </p:ext>
            </p:extLst>
          </p:nvPr>
        </p:nvGraphicFramePr>
        <p:xfrm>
          <a:off x="8225605" y="2933982"/>
          <a:ext cx="10318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18" imgW="596880" imgH="241200" progId="Equation.DSMT4">
                  <p:embed/>
                </p:oleObj>
              </mc:Choice>
              <mc:Fallback>
                <p:oleObj name="Equation" r:id="rId18" imgW="596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25605" y="2933982"/>
                        <a:ext cx="1031875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2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6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4288240" y="3021364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(8.7)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8272" y="2300620"/>
            <a:ext cx="15413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4288240" y="1640554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(8.5)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4288240" y="2331924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(8.6)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838847"/>
              </p:ext>
            </p:extLst>
          </p:nvPr>
        </p:nvGraphicFramePr>
        <p:xfrm>
          <a:off x="701675" y="1477963"/>
          <a:ext cx="2363788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3" imgW="1371600" imgH="431640" progId="Equation.DSMT4">
                  <p:embed/>
                </p:oleObj>
              </mc:Choice>
              <mc:Fallback>
                <p:oleObj name="Equation" r:id="rId3" imgW="1371600" imgH="431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1477963"/>
                        <a:ext cx="2363788" cy="696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648272" y="2232193"/>
            <a:ext cx="208839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71199"/>
              </p:ext>
            </p:extLst>
          </p:nvPr>
        </p:nvGraphicFramePr>
        <p:xfrm>
          <a:off x="687388" y="2181225"/>
          <a:ext cx="14160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5" imgW="888840" imgH="431640" progId="Equation.DSMT4">
                  <p:embed/>
                </p:oleObj>
              </mc:Choice>
              <mc:Fallback>
                <p:oleObj name="Equation" r:id="rId5" imgW="888840" imgH="4316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2181225"/>
                        <a:ext cx="1416050" cy="681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648272" y="2998432"/>
            <a:ext cx="218721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901104"/>
              </p:ext>
            </p:extLst>
          </p:nvPr>
        </p:nvGraphicFramePr>
        <p:xfrm>
          <a:off x="695325" y="2862263"/>
          <a:ext cx="14017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7" imgW="749160" imgH="431640" progId="Equation.DSMT4">
                  <p:embed/>
                </p:oleObj>
              </mc:Choice>
              <mc:Fallback>
                <p:oleObj name="Equation" r:id="rId7" imgW="749160" imgH="43164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2862263"/>
                        <a:ext cx="1401763" cy="687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25307" y="3562904"/>
            <a:ext cx="6100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Инерция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моменті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аддитивтік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қасиеті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скалярлық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11" descr="Фигурное катание и Юлия Липницкая: истории из жизни, советы, новости, юмор  — Горячее | Пикабу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7" y="4329143"/>
            <a:ext cx="3762933" cy="22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6967" y="6618640"/>
            <a:ext cx="6078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gifer.com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225" y="4299383"/>
            <a:ext cx="4054951" cy="44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6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6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6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3775410" y="1246432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(8.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367763"/>
              </p:ext>
            </p:extLst>
          </p:nvPr>
        </p:nvGraphicFramePr>
        <p:xfrm>
          <a:off x="1268413" y="1336675"/>
          <a:ext cx="98266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1336675"/>
                        <a:ext cx="982662" cy="34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861637"/>
              </p:ext>
            </p:extLst>
          </p:nvPr>
        </p:nvGraphicFramePr>
        <p:xfrm>
          <a:off x="1152595" y="5101925"/>
          <a:ext cx="1064301" cy="677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r:id="rId5" imgW="622030" imgH="393529" progId="Equation.DSMT4">
                  <p:embed/>
                </p:oleObj>
              </mc:Choice>
              <mc:Fallback>
                <p:oleObj r:id="rId5" imgW="62203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95" y="5101925"/>
                        <a:ext cx="1064301" cy="677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3775410" y="5255900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(8.9)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758746"/>
              </p:ext>
            </p:extLst>
          </p:nvPr>
        </p:nvGraphicFramePr>
        <p:xfrm>
          <a:off x="6413500" y="1916113"/>
          <a:ext cx="2868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7" imgW="1739880" imgH="431640" progId="Equation.DSMT4">
                  <p:embed/>
                </p:oleObj>
              </mc:Choice>
              <mc:Fallback>
                <p:oleObj name="Equation" r:id="rId7" imgW="17398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1916113"/>
                        <a:ext cx="2868613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5565977-B9AB-48CC-A361-F55BE7713EF4}"/>
              </a:ext>
            </a:extLst>
          </p:cNvPr>
          <p:cNvSpPr txBox="1"/>
          <p:nvPr/>
        </p:nvSpPr>
        <p:spPr>
          <a:xfrm>
            <a:off x="10030026" y="2107022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(8.10)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071618" y="4595617"/>
            <a:ext cx="2103205" cy="447029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сурет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1982" y="3436007"/>
            <a:ext cx="5384632" cy="1819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90" y="2021689"/>
            <a:ext cx="2546820" cy="2656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94556" y="5255900"/>
            <a:ext cx="6078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gifer.com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7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6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6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  <p:bldP spid="23" grpId="0"/>
      <p:bldP spid="23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89" y="2025263"/>
            <a:ext cx="4431897" cy="30039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70" y="1803797"/>
            <a:ext cx="2820898" cy="3225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652" y="1818052"/>
            <a:ext cx="3784612" cy="34183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57405" y="5236411"/>
            <a:ext cx="6078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gifer.com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2993" y="5236411"/>
            <a:ext cx="6078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gifer.com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2327" y="5236411"/>
            <a:ext cx="6078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gifer.com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413</Words>
  <Application>Microsoft Office PowerPoint</Application>
  <PresentationFormat>Широкоэкранный</PresentationFormat>
  <Paragraphs>85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Equation</vt:lpstr>
      <vt:lpstr>Equation.DSMT4</vt:lpstr>
      <vt:lpstr>ӘЛ-ФАРАБИ АТЫНДАҒЫ ҚАЗАҚ ҰЛТТЫҚ УНИВЕРСИТЕТІ  ФИЗИКА-ТЕХНИКАЛЫҚ ФАКУЛЬТЕТІ ЖЫЛУ ФИЗИКАСЫ ЖӘНЕ ТЕХНИКАЛЫҚ ФИЗИКА КАФЕДРАСЫ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 ҚАЗАҚ ҰЛТТЫҚ УНИВЕРСИТЕТІ</dc:title>
  <dc:creator>Алдияров Абдурахман</dc:creator>
  <cp:lastModifiedBy>MUKHTAR</cp:lastModifiedBy>
  <cp:revision>156</cp:revision>
  <dcterms:created xsi:type="dcterms:W3CDTF">2021-03-09T10:58:15Z</dcterms:created>
  <dcterms:modified xsi:type="dcterms:W3CDTF">2025-11-14T09:25:19Z</dcterms:modified>
</cp:coreProperties>
</file>